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9" r:id="rId2"/>
    <p:sldId id="288" r:id="rId3"/>
    <p:sldId id="324" r:id="rId4"/>
    <p:sldId id="311" r:id="rId5"/>
    <p:sldId id="318" r:id="rId6"/>
    <p:sldId id="289" r:id="rId7"/>
    <p:sldId id="270" r:id="rId8"/>
    <p:sldId id="304" r:id="rId9"/>
    <p:sldId id="320" r:id="rId10"/>
    <p:sldId id="302" r:id="rId11"/>
    <p:sldId id="319" r:id="rId12"/>
    <p:sldId id="281" r:id="rId13"/>
    <p:sldId id="321" r:id="rId14"/>
    <p:sldId id="310" r:id="rId15"/>
    <p:sldId id="307" r:id="rId16"/>
    <p:sldId id="322" r:id="rId17"/>
    <p:sldId id="323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D3866F-F09D-63EE-1B4E-2C00BD9B7249}" name="K S-365" initials="KS" userId="24d3e560815a1760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Hirt" initials="BH" lastIdx="1" clrIdx="0">
    <p:extLst>
      <p:ext uri="{19B8F6BF-5375-455C-9EA6-DF929625EA0E}">
        <p15:presenceInfo xmlns:p15="http://schemas.microsoft.com/office/powerpoint/2012/main" userId="c821d85cec82d3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5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2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4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5F556-2B9E-48AC-B6CE-BE7068CD91C0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B6BC8-5E33-4ABB-9647-9AA9169E9E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39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6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9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7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66464"/>
            <a:ext cx="11582400" cy="5337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45129"/>
            <a:ext cx="11582400" cy="42810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black and orange text&#10;&#10;Description automatically generated">
            <a:extLst>
              <a:ext uri="{FF2B5EF4-FFF2-40B4-BE49-F238E27FC236}">
                <a16:creationId xmlns:a16="http://schemas.microsoft.com/office/drawing/2014/main" id="{1C118C24-F43A-98CD-4FA1-08BADEDE88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13" y="0"/>
            <a:ext cx="3054933" cy="7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3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42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4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1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8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4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7595A1-E662-44A4-8EC8-6B8BD2DF7BDE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3E973C8-FEF9-468C-B9E7-950CD5904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4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444049"/>
            <a:ext cx="11582400" cy="53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133387"/>
            <a:ext cx="11582400" cy="399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endParaRPr lang="en-US" alt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0" y="6477000"/>
            <a:ext cx="12192000" cy="91440"/>
          </a:xfrm>
          <a:prstGeom prst="rect">
            <a:avLst/>
          </a:prstGeom>
          <a:solidFill>
            <a:srgbClr val="FEE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0" y="914400"/>
            <a:ext cx="12192000" cy="91440"/>
          </a:xfrm>
          <a:prstGeom prst="rect">
            <a:avLst/>
          </a:prstGeom>
          <a:solidFill>
            <a:srgbClr val="FEE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Rectangle 18"/>
          <p:cNvSpPr/>
          <p:nvPr/>
        </p:nvSpPr>
        <p:spPr>
          <a:xfrm>
            <a:off x="0" y="6553200"/>
            <a:ext cx="12204931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35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95602"/>
          </a:solidFill>
          <a:latin typeface="Trebuchet MS" panose="020B0603020202020204" pitchFamily="34" charset="0"/>
          <a:ea typeface="MS PGothic" panose="020B0600070205080204" pitchFamily="34" charset="-128"/>
          <a:cs typeface="Trebuchet MS" panose="020B0603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95602"/>
        </a:buClr>
        <a:buChar char="•"/>
        <a:defRPr sz="2800">
          <a:solidFill>
            <a:schemeClr val="tx1"/>
          </a:solidFill>
          <a:latin typeface="Trebuchet MS" panose="020B0603020202020204" pitchFamily="34" charset="0"/>
          <a:ea typeface="MS PGothic" panose="020B0600070205080204" pitchFamily="34" charset="-128"/>
          <a:cs typeface="Trebuchet MS" panose="020B0603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95602"/>
        </a:buClr>
        <a:buChar char="–"/>
        <a:defRPr sz="2400">
          <a:solidFill>
            <a:schemeClr val="tx1"/>
          </a:solidFill>
          <a:latin typeface="Trebuchet MS" panose="020B0603020202020204" pitchFamily="34" charset="0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45270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Trebuchet MS" panose="020B0603020202020204" pitchFamily="34" charset="0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45270"/>
        </a:buClr>
        <a:buChar char="–"/>
        <a:defRPr sz="1800">
          <a:solidFill>
            <a:schemeClr val="tx1"/>
          </a:solidFill>
          <a:latin typeface="Trebuchet MS" panose="020B0603020202020204" pitchFamily="34" charset="0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45270"/>
        </a:buClr>
        <a:buChar char="»"/>
        <a:defRPr sz="1800">
          <a:solidFill>
            <a:schemeClr val="tx1"/>
          </a:solidFill>
          <a:latin typeface="Trebuchet MS" panose="020B0603020202020204" pitchFamily="34" charset="0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maintainroads.org/may-2025-portland-me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flickr.com/photos/152314460@N02/albums/72177720325816108/with/5449067527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hwa.dot.gov/innovativeprograms/centers/workforce_dev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rosap.ntl.bts.gov/view/dot/31351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25356"/>
            <a:ext cx="11582400" cy="681524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April/May 2025 Peer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39867"/>
            <a:ext cx="4812145" cy="4512295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Boundaries held a peer exchange from April 29 – May 1, 2025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In-person meeting in Portland, hosted by MaineDOT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Meeting information at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maintainroads.org/may-2025-portland-me/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Detailed documentation available for members with login</a:t>
            </a:r>
          </a:p>
        </p:txBody>
      </p:sp>
      <p:pic>
        <p:nvPicPr>
          <p:cNvPr id="6" name="Picture 5" descr="A group of people standing in a warehouse&#10;&#10;AI-generated content may be incorrect.">
            <a:extLst>
              <a:ext uri="{FF2B5EF4-FFF2-40B4-BE49-F238E27FC236}">
                <a16:creationId xmlns:a16="http://schemas.microsoft.com/office/drawing/2014/main" id="{AB59A4BA-B99A-F010-1716-050CA715B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/>
          <a:stretch/>
        </p:blipFill>
        <p:spPr>
          <a:xfrm>
            <a:off x="5778229" y="1958501"/>
            <a:ext cx="5769061" cy="413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90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66464"/>
            <a:ext cx="11568650" cy="110332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 Table 3. Hauling Skid Steers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Highlights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6845E-16E5-D571-3619-F1B11926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16" y="2155181"/>
            <a:ext cx="7827523" cy="4310933"/>
          </a:xfrm>
        </p:spPr>
        <p:txBody>
          <a:bodyPr/>
          <a:lstStyle/>
          <a:p>
            <a:pPr marL="342900" lvl="0" indent="-3429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en-US"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your state using for transporting skid steers?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tows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Bobcat T76 skid steers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tandem axle plow trucks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Maintenance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pays a high hourly rate to the state fleet division for plow trucks and are looking for a more cost-effective solution to move equipment from site to site for maintenance tasks. (North Dakota)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different trucks for transporting skid steers, from F350a-F650a pickup trucks, dump trucks, and occasionally a semi-truck (Illinois).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Single-axle dump 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ruck with a 10-ton trailer. (Maryland)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5-6 trucks with towing capacity of 18,500lbs, C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lass 7-8 trucks outfitted with a pintle hook and rated for 30 tons, and trailers ordered with skid steers. (Virginia) </a:t>
            </a:r>
            <a:r>
              <a:rPr lang="en-US" sz="2000" kern="0" dirty="0">
                <a:solidFill>
                  <a:srgbClr val="C9560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►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2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200"/>
              </a:spcAft>
            </a:pP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458B53-FB0F-7042-BB21-B09AFCBAD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839" y="2357480"/>
            <a:ext cx="3725980" cy="280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303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296E8-2E8E-154D-FDE9-76BD97FFF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8F688-6F11-FF43-3294-84D2BD824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166464"/>
            <a:ext cx="11946731" cy="53376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Presentation: MaineDOT’s Innovation Program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62A2F-4931-5C17-4469-EFD377894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67454"/>
            <a:ext cx="6146800" cy="4443506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Dawn Bickford and Jeffrey Pulver, 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MaineDOT</a:t>
            </a:r>
          </a:p>
          <a:p>
            <a:pPr marL="0" indent="0" algn="l">
              <a:buNone/>
            </a:pPr>
            <a:endParaRPr lang="en-US" sz="2600" b="0" i="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MaineDOT’s Innovation Council is made up of a variety of decision-makers and experts.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group meets quarterly and has a budget of $80k per year to implement innovations.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Innovations can be submitted year-round.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Agency is planning a showcase for 2026 to highlight accomplishments.</a:t>
            </a:r>
          </a:p>
        </p:txBody>
      </p:sp>
      <p:pic>
        <p:nvPicPr>
          <p:cNvPr id="3" name="Picture 2" descr="Logo&#10;&#10;AI-generated content may be incorrect.">
            <a:extLst>
              <a:ext uri="{FF2B5EF4-FFF2-40B4-BE49-F238E27FC236}">
                <a16:creationId xmlns:a16="http://schemas.microsoft.com/office/drawing/2014/main" id="{181E5B50-0224-7D5D-B41B-AE7E07A4E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3007097"/>
            <a:ext cx="4663494" cy="138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28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and Planning Meeting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45128"/>
            <a:ext cx="11582400" cy="450703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400" dirty="0"/>
              <a:t>Commitments and transfers; budget and spending</a:t>
            </a:r>
          </a:p>
          <a:p>
            <a:pPr>
              <a:lnSpc>
                <a:spcPct val="120000"/>
              </a:lnSpc>
            </a:pPr>
            <a:r>
              <a:rPr lang="en-US" sz="3400" dirty="0"/>
              <a:t>Update on Phase IV commitments and progress</a:t>
            </a:r>
          </a:p>
          <a:p>
            <a:pPr>
              <a:lnSpc>
                <a:spcPct val="120000"/>
              </a:lnSpc>
            </a:pPr>
            <a:r>
              <a:rPr lang="en-US" sz="3400" dirty="0"/>
              <a:t>Discussion of operating procedures</a:t>
            </a:r>
          </a:p>
          <a:p>
            <a:pPr>
              <a:lnSpc>
                <a:spcPct val="120000"/>
              </a:lnSpc>
            </a:pPr>
            <a:r>
              <a:rPr lang="en-US" sz="3400" dirty="0"/>
              <a:t>Future peer exchanges</a:t>
            </a:r>
          </a:p>
        </p:txBody>
      </p:sp>
    </p:spTree>
    <p:extLst>
      <p:ext uri="{BB962C8B-B14F-4D97-AF65-F5344CB8AC3E}">
        <p14:creationId xmlns:p14="http://schemas.microsoft.com/office/powerpoint/2010/main" val="2951116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3F1FE-2007-3E4D-A916-46B293CFE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206C-9A9F-0894-CC0C-5A35D13AD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Member Presentation: Indiana DOT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2434B-5CF6-D7B2-4E4C-25735CB34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" y="1957294"/>
            <a:ext cx="8575040" cy="4453666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Todd May,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Indiana DOT</a:t>
            </a:r>
          </a:p>
          <a:p>
            <a:pPr marL="0" indent="0" algn="l">
              <a:buNone/>
            </a:pPr>
            <a:endParaRPr lang="en-US" sz="2000" b="0" i="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Indiana DOT has made a variety of changes to improve its culture. </a:t>
            </a:r>
          </a:p>
          <a:p>
            <a:pPr marL="803275" lvl="1" indent="-346075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agency conducts an annual employee survey.</a:t>
            </a:r>
          </a:p>
          <a:p>
            <a:pPr marL="803275" lvl="1" indent="-346075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has also d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eveloped an Innovation Program to encourage and reward innovative ideas from staff. </a:t>
            </a:r>
          </a:p>
          <a:p>
            <a:pPr marL="1260475" lvl="2" indent="-346075">
              <a:buClr>
                <a:srgbClr val="C9560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program has received more than 700 submissions over the last several years.</a:t>
            </a:r>
          </a:p>
          <a:p>
            <a:pPr marL="1260475" lvl="2" indent="-346075">
              <a:buClr>
                <a:srgbClr val="C9560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Winners receive $500 and a $500 tool/department allowance, a sign, an oversized check, and a hardhat sticker.</a:t>
            </a:r>
          </a:p>
          <a:p>
            <a:pPr lvl="1">
              <a:buFont typeface="Trebuchet MS" panose="020B060302020202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Since making the changes, staff turnover at Iowa DOT is down 50%.</a:t>
            </a:r>
          </a:p>
        </p:txBody>
      </p:sp>
      <p:pic>
        <p:nvPicPr>
          <p:cNvPr id="6" name="Picture 5" descr="A collage of a person holding a sign&#10;&#10;AI-generated content may be incorrect.">
            <a:extLst>
              <a:ext uri="{FF2B5EF4-FFF2-40B4-BE49-F238E27FC236}">
                <a16:creationId xmlns:a16="http://schemas.microsoft.com/office/drawing/2014/main" id="{AB9B87E2-794C-CE21-4826-66F2CC2A6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80" y="1433344"/>
            <a:ext cx="2630684" cy="455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12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Site Visits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6845E-16E5-D571-3619-F1B11926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94452"/>
            <a:ext cx="5017294" cy="4164138"/>
          </a:xfrm>
        </p:spPr>
        <p:txBody>
          <a:bodyPr/>
          <a:lstStyle/>
          <a:p>
            <a:r>
              <a:rPr lang="en-US" sz="26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MaineDOT Sign Shop</a:t>
            </a:r>
          </a:p>
          <a:p>
            <a:pPr lvl="1"/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Houses specialized equipment for printing on vinyl</a:t>
            </a:r>
          </a:p>
          <a:p>
            <a:pPr lvl="1"/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MaineDOT Maintenance Shed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Indoor salt brine tanks and equipment</a:t>
            </a:r>
          </a:p>
          <a:p>
            <a:pPr lvl="1"/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full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-time maintenance technician</a:t>
            </a:r>
            <a:endParaRPr lang="en-US" sz="22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pictures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available on Flickr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group of men standing around a green table&#10;&#10;AI-generated content may be incorrect.">
            <a:extLst>
              <a:ext uri="{FF2B5EF4-FFF2-40B4-BE49-F238E27FC236}">
                <a16:creationId xmlns:a16="http://schemas.microsoft.com/office/drawing/2014/main" id="{3CB6B79C-861E-03BB-E98A-964080562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58" y="965534"/>
            <a:ext cx="3517106" cy="263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room with large white tanks&#10;&#10;AI-generated content may be incorrect.">
            <a:extLst>
              <a:ext uri="{FF2B5EF4-FFF2-40B4-BE49-F238E27FC236}">
                <a16:creationId xmlns:a16="http://schemas.microsoft.com/office/drawing/2014/main" id="{DE69FDEE-351D-C4A6-1F8B-105E79EB1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90" y="3737869"/>
            <a:ext cx="3590900" cy="269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group of people standing outside a building&#10;&#10;AI-generated content may be incorrect.">
            <a:extLst>
              <a:ext uri="{FF2B5EF4-FFF2-40B4-BE49-F238E27FC236}">
                <a16:creationId xmlns:a16="http://schemas.microsoft.com/office/drawing/2014/main" id="{885A1A51-06DA-7594-82E9-CCEF333F9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793" y="4250531"/>
            <a:ext cx="2728011" cy="204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group of people in a factory&#10;&#10;AI-generated content may be incorrect.">
            <a:extLst>
              <a:ext uri="{FF2B5EF4-FFF2-40B4-BE49-F238E27FC236}">
                <a16:creationId xmlns:a16="http://schemas.microsoft.com/office/drawing/2014/main" id="{49C70240-B2B0-2BD5-8F2C-E21EA061B6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5" r="11687"/>
          <a:stretch/>
        </p:blipFill>
        <p:spPr>
          <a:xfrm>
            <a:off x="9610728" y="1255663"/>
            <a:ext cx="1718918" cy="248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427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1166464"/>
            <a:ext cx="11071413" cy="82591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FHWA Strategic Workforce Development (SWD)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2179528"/>
            <a:ext cx="9701718" cy="351200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Chrissy Currier, SWD Program Manager, FHWA</a:t>
            </a:r>
          </a:p>
          <a:p>
            <a:pPr marL="0" indent="0">
              <a:buNone/>
            </a:pP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 of FHWA’s efforts to support states’ workforce development programs and activities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at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https://www.fhwa.dot.gov/innovativeprograms/centers/workforce_dev/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2185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02CDB-04FA-FDB6-46C1-FFF1B4178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6C38A-4574-E316-C4F7-D76F0B956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166464"/>
            <a:ext cx="11582400" cy="82591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Presentation: Ohio’s Fleet Optimization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C8277-7D0F-B622-3A7A-716CCEF76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804122"/>
            <a:ext cx="6139542" cy="465763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Bressler, Ohio DOT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Ohio DOT evaluated its construction fleet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 is to get more usage from existing equipment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Switching from pickups to SUVs, and putting inspectors in smaller vehicles can save more than $7M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Identified a number of best practices, including</a:t>
            </a:r>
          </a:p>
          <a:p>
            <a:pPr lvl="2">
              <a:buClr>
                <a:srgbClr val="C95602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Regional mowing</a:t>
            </a:r>
          </a:p>
          <a:p>
            <a:pPr lvl="2">
              <a:buClr>
                <a:srgbClr val="C95602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 growth regulator program</a:t>
            </a:r>
          </a:p>
          <a:p>
            <a:pPr lvl="2">
              <a:buClr>
                <a:srgbClr val="C95602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Buy skid steer attachments, when possible, instead of stand-alone equipment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AEFFAA-10E5-A92B-03C8-9F30C585E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3" t="6650" r="10003" b="456"/>
          <a:stretch/>
        </p:blipFill>
        <p:spPr>
          <a:xfrm>
            <a:off x="6585857" y="2540548"/>
            <a:ext cx="5301342" cy="24850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1088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3B6EE-0859-7ECA-197B-B452785D6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6FB14-F23C-C3E1-1752-6A76977E7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166464"/>
            <a:ext cx="12140119" cy="82591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Presentation: Flared Outlet Diffusers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D1240-A14A-35BF-5615-068099798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084" y="1992381"/>
            <a:ext cx="6314857" cy="43828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 Mann, Culvert Diffuser Systems LLC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MaineDOT research project developed the culvert diffuser.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It’s a simple design that can double the outlet cross-sectional area and increase culvert capacity by about 40%.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at MaineDOT Research Technical Report 14-17: Outlet Diffusers to Increase Culvert Capacity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https://rosap.ntl.bts.gov/view/dot/31351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large pipe in the grass&#10;&#10;AI-generated content may be incorrect.">
            <a:extLst>
              <a:ext uri="{FF2B5EF4-FFF2-40B4-BE49-F238E27FC236}">
                <a16:creationId xmlns:a16="http://schemas.microsoft.com/office/drawing/2014/main" id="{B1F6084A-3D27-9F04-93CC-262538A71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287" y="2194560"/>
            <a:ext cx="4953629" cy="371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9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00224"/>
            <a:ext cx="11582400" cy="356345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“Aha moments,” big takeaways and great ideas to borrow or learn more about came from all portions of the meeting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Roundtable discussions and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innovations highlights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 visits and demonstrations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Informal and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offline networking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BA93E0-49D6-14F2-23FF-C03D209CB3B9}"/>
              </a:ext>
            </a:extLst>
          </p:cNvPr>
          <p:cNvSpPr txBox="1">
            <a:spLocks/>
          </p:cNvSpPr>
          <p:nvPr/>
        </p:nvSpPr>
        <p:spPr bwMode="auto">
          <a:xfrm>
            <a:off x="304800" y="5189206"/>
            <a:ext cx="11582400" cy="53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95602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Next Peer Exchange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1E1D34-CFC5-0375-DA97-68495C17F223}"/>
              </a:ext>
            </a:extLst>
          </p:cNvPr>
          <p:cNvSpPr txBox="1">
            <a:spLocks/>
          </p:cNvSpPr>
          <p:nvPr/>
        </p:nvSpPr>
        <p:spPr bwMode="auto">
          <a:xfrm>
            <a:off x="304800" y="5750236"/>
            <a:ext cx="11582400" cy="98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5602"/>
              </a:buClr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5602"/>
              </a:buClr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527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5270"/>
              </a:buClr>
              <a:buChar char="–"/>
              <a:defRPr sz="1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5270"/>
              </a:buClr>
              <a:buChar char="»"/>
              <a:defRPr sz="1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6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Spring 2026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5F654C-83A4-46CC-934E-DCECF3D25E3E}"/>
              </a:ext>
            </a:extLst>
          </p:cNvPr>
          <p:cNvSpPr/>
          <p:nvPr/>
        </p:nvSpPr>
        <p:spPr>
          <a:xfrm>
            <a:off x="5257614" y="2611120"/>
            <a:ext cx="6416225" cy="124039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/>
              <a:t>What are your takeaways from this meeting?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6C9DD-532D-88D2-18E9-295533692E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79"/>
          <a:stretch/>
        </p:blipFill>
        <p:spPr>
          <a:xfrm>
            <a:off x="5205734" y="3878783"/>
            <a:ext cx="6767812" cy="23858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2C8FEC-3947-17BA-7CC7-D61BD225893E}"/>
              </a:ext>
            </a:extLst>
          </p:cNvPr>
          <p:cNvSpPr/>
          <p:nvPr/>
        </p:nvSpPr>
        <p:spPr>
          <a:xfrm>
            <a:off x="7328170" y="5998723"/>
            <a:ext cx="4255749" cy="265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8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Maine DOT Welcome and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2429" y="2149812"/>
            <a:ext cx="5033876" cy="429453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Joyce Taylor, Chief Engineer, MaineDOT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 of MaineDOT’s current maintenance challenges and priorities.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Asset resiliency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Keeping Maine’s inventory of ‘fair’ bridges in fair condition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Maintenance prioritization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Implementing innovations</a:t>
            </a:r>
          </a:p>
          <a:p>
            <a:pPr lvl="1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6" name="Picture 5" descr="A building in the middle of a forest&#10;&#10;AI-generated content may be incorrect.">
            <a:extLst>
              <a:ext uri="{FF2B5EF4-FFF2-40B4-BE49-F238E27FC236}">
                <a16:creationId xmlns:a16="http://schemas.microsoft.com/office/drawing/2014/main" id="{10FA649D-AF53-C492-C6F7-9BAF3DA6A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02" y="2034194"/>
            <a:ext cx="5846748" cy="389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1735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5F73-9052-C399-12D1-53E14BAB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Member Presentation: MaineDOT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DA8D1-EDB7-62A7-8839-8A260621E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45129"/>
            <a:ext cx="7593204" cy="452519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Jim Saban, MaineDOT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 of MaineDOT’s organizational structure, strategic focus, and asset maintenance responsibilities 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1,800 employees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$675 million annual budget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Nearly 18,000 lane miles of highway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2,974 bridges and spans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400 plow trucks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ferry boats and terminals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154B6-33D6-F82B-C2A6-8E5E97436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3507" y="2562574"/>
            <a:ext cx="4143693" cy="276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23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56082"/>
            <a:ext cx="11582400" cy="53376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95602"/>
              </a:buClr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 Table 1. Innovations Show and Tell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Highlights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2178996"/>
            <a:ext cx="7400366" cy="4191584"/>
          </a:xfrm>
        </p:spPr>
        <p:txBody>
          <a:bodyPr/>
          <a:lstStyle/>
          <a:p>
            <a:r>
              <a:rPr lang="en-US" sz="24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Innovation Program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(South Carolina)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 year was first year of the program and only included maintenance innovations. This year will be open to anyone across the agency.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Tethered Drone with Lights (Maine) </a:t>
            </a:r>
            <a:r>
              <a:rPr lang="en-US" dirty="0">
                <a:solidFill>
                  <a:srgbClr val="C9560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►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Blue Vigil drone improves nighttime visibility and safety in work zones with lower piloting requirements.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Comprehensive Safety Review for Repairing High-Tension Cable Barrier (Minnesota)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Identified safest repair method for each task, scored probability and severity before and after risk mitigation.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0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highlight>
                <a:srgbClr val="FFFF00"/>
              </a:highlight>
            </a:endParaRPr>
          </a:p>
          <a:p>
            <a:endParaRPr lang="en-US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1800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AC1464-B671-5015-84B9-5BBF189B3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325" y="1793042"/>
            <a:ext cx="2467319" cy="41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37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1E82E1-7AC3-C692-66DF-C21E4772291B}"/>
              </a:ext>
            </a:extLst>
          </p:cNvPr>
          <p:cNvSpPr txBox="1">
            <a:spLocks/>
          </p:cNvSpPr>
          <p:nvPr/>
        </p:nvSpPr>
        <p:spPr bwMode="auto">
          <a:xfrm>
            <a:off x="421340" y="1945914"/>
            <a:ext cx="6480687" cy="455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5602"/>
              </a:buClr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95602"/>
              </a:buClr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527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5270"/>
              </a:buClr>
              <a:buChar char="–"/>
              <a:defRPr sz="1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5270"/>
              </a:buClr>
              <a:buChar char="»"/>
              <a:defRPr sz="18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yna-Wipes </a:t>
            </a:r>
            <a:r>
              <a:rPr lang="en-US" sz="24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(Indiana)</a:t>
            </a:r>
            <a:r>
              <a:rPr lang="en-US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kern="0" dirty="0">
              <a:solidFill>
                <a:srgbClr val="C9560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–"/>
              <a:defRPr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Disposable cleaning cloths that can clean tools without causing damage, and graffiti from signs without affecting reflectivity.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Electronic Driver Vehicle Inspection Report (DVIR) System </a:t>
            </a:r>
            <a:r>
              <a:rPr lang="en-US" sz="24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(Michigan) </a:t>
            </a:r>
            <a:endParaRPr lang="en-US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Inspection reporting allows voice recognition for more write-ups.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Hitch-Mounted Flagger </a:t>
            </a:r>
            <a:r>
              <a:rPr lang="en-US" sz="24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(Missouri) </a:t>
            </a:r>
            <a:r>
              <a:rPr lang="en-US" kern="0" dirty="0">
                <a:solidFill>
                  <a:srgbClr val="C9560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►</a:t>
            </a:r>
            <a:endParaRPr lang="en-US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a water truck up front, lanes don’t need to be closed and it’s much safer.</a:t>
            </a:r>
            <a:endParaRPr lang="en-US" sz="20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FontTx/>
              <a:buNone/>
            </a:pPr>
            <a:endParaRPr lang="en-US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US" sz="1800" kern="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kern="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US" sz="1800" kern="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387314-1C66-976B-B549-590D7028F6BD}"/>
              </a:ext>
            </a:extLst>
          </p:cNvPr>
          <p:cNvSpPr txBox="1">
            <a:spLocks/>
          </p:cNvSpPr>
          <p:nvPr/>
        </p:nvSpPr>
        <p:spPr bwMode="auto">
          <a:xfrm>
            <a:off x="291047" y="1055622"/>
            <a:ext cx="11582400" cy="89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95602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Trebuchet MS" panose="020B0603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C95602"/>
              </a:buClr>
              <a:defRPr/>
            </a:pPr>
            <a:r>
              <a:rPr lang="en-US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 Table 1. Innovations Show and Tell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continued</a:t>
            </a:r>
            <a:br>
              <a:rPr lang="en-US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Highlights</a:t>
            </a:r>
            <a:endParaRPr lang="en-US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erson in a safety vest and a truck&#10;&#10;AI-generated content may be incorrect.">
            <a:extLst>
              <a:ext uri="{FF2B5EF4-FFF2-40B4-BE49-F238E27FC236}">
                <a16:creationId xmlns:a16="http://schemas.microsoft.com/office/drawing/2014/main" id="{8ADD8E80-F33D-2C75-4333-441DA61F6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91" y="2146408"/>
            <a:ext cx="4071188" cy="282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737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8116"/>
            <a:ext cx="11971506" cy="73345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 and Issues -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Adapting to Federal Changes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39" y="1671838"/>
            <a:ext cx="5963921" cy="4659708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 funding changes and delays at the federal level impact states’ access to materials and work with contractors and subcontractors?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States reported that prices of materials like aggregates, steel and aluminum have risen significantly.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Tariffs may affect the affordability and availability of tungsten and carbides.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Buy America programs may make it harder to find some products and materials like striping paints, which can contain beads made in China.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states also reported that their maintenance programs have otherwise yet to be affected by changes at the federal level.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5" name="Picture 4" descr="A tractor with a red machine on the grass&#10;&#10;Description automatically generated">
            <a:extLst>
              <a:ext uri="{FF2B5EF4-FFF2-40B4-BE49-F238E27FC236}">
                <a16:creationId xmlns:a16="http://schemas.microsoft.com/office/drawing/2014/main" id="{E893DFC8-E50B-A7C4-2D60-D12EF35AF1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93" y="2638653"/>
            <a:ext cx="5139680" cy="2726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230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818" y="1034994"/>
            <a:ext cx="12111965" cy="88524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Round Table 2: Equipment Used for Sign Crew Trucks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C9560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Highlights</a:t>
            </a:r>
            <a:br>
              <a:rPr lang="en-US" sz="3600" b="1" dirty="0">
                <a:solidFill>
                  <a:srgbClr val="C9560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183" y="2020436"/>
            <a:ext cx="7315200" cy="4766444"/>
          </a:xfrm>
        </p:spPr>
        <p:txBody>
          <a:bodyPr>
            <a:normAutofit/>
          </a:bodyPr>
          <a:lstStyle/>
          <a:p>
            <a:pPr marL="346075">
              <a:spcBef>
                <a:spcPts val="576"/>
              </a:spcBef>
            </a:pPr>
            <a:r>
              <a:rPr lang="en-US" sz="2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types of vehicles do states’ sign crews use?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2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Freightliner M2 106, GVWR 33,580 lbs. (Minnesota) ►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Crane truck with wireless controls (“Big Digger”), frame sign trailer, knuckle boom truck (“Little Digger”), personnel hoist, cargo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truck. (California)</a:t>
            </a:r>
            <a:endParaRPr lang="en-US" sz="2200" b="0" i="0" u="none" strike="noStrike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8 body with 70-foot reach and 6,200 lb. capacity, GVWR trailers. (Virginia)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Crane trucks (Elliot and Sterling), service trucks (Dodge Ram 5500s, 8000 lb. capacity) (Utah)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 Mounted Digger Derrick w/ 15k lbs. Capacity Winch and 45’ Reach</a:t>
            </a:r>
            <a:r>
              <a:rPr lang="en-US" sz="2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(Illinois)</a:t>
            </a:r>
            <a:endParaRPr lang="en-US" sz="1800" dirty="0">
              <a:latin typeface="Calibri" panose="020F0502020204030204" pitchFamily="34" charset="0"/>
            </a:endParaRPr>
          </a:p>
          <a:p>
            <a:pPr lvl="1"/>
            <a:endParaRPr lang="en-US" sz="1800" b="0" i="0" u="none" strike="noStrike" baseline="0" dirty="0">
              <a:latin typeface="CenturyGothic"/>
            </a:endParaRPr>
          </a:p>
          <a:p>
            <a:pPr lvl="1"/>
            <a:endParaRPr lang="en-US" sz="1800" b="0" i="0" u="none" strike="noStrike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ruck, sky, outdoor, car&#10;&#10;AI-generated content may be incorrect.">
            <a:extLst>
              <a:ext uri="{FF2B5EF4-FFF2-40B4-BE49-F238E27FC236}">
                <a16:creationId xmlns:a16="http://schemas.microsoft.com/office/drawing/2014/main" id="{9643D47C-86B8-8AE5-70D2-F548A5875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627" y="1718554"/>
            <a:ext cx="2977808" cy="2233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text, miller&#10;&#10;AI-generated content may be incorrect.">
            <a:extLst>
              <a:ext uri="{FF2B5EF4-FFF2-40B4-BE49-F238E27FC236}">
                <a16:creationId xmlns:a16="http://schemas.microsoft.com/office/drawing/2014/main" id="{5D4D1AC5-0FE3-7751-5E8F-4E3A6FEA4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31627" y="4118049"/>
            <a:ext cx="2977807" cy="223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7655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Presentation: Texas DOT’s Internship Program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6845E-16E5-D571-3619-F1B11926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889760"/>
            <a:ext cx="6310009" cy="426883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Kent Clements, Texas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DOT</a:t>
            </a:r>
          </a:p>
          <a:p>
            <a:pPr marL="0" indent="0" algn="l">
              <a:buNone/>
            </a:pPr>
            <a:endParaRPr lang="en-US" sz="2000" b="0" i="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Texas DOT offers internships for all kinds of jobs. </a:t>
            </a:r>
          </a:p>
          <a:p>
            <a:pPr lvl="1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of the DOT’s 25 districts can have 10 interns plus engineers, for a total of 400 interns across the agency per year. </a:t>
            </a:r>
          </a:p>
          <a:p>
            <a:pPr lvl="1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Interns must be 16 or older.</a:t>
            </a:r>
          </a:p>
          <a:p>
            <a:pPr lvl="1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 works especially well for sign technicians and inspections.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3281C6-434D-947C-AF6F-0B3A1BB22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95" y="2304788"/>
            <a:ext cx="4991533" cy="3330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402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A063A-B54F-2E1A-2E64-E67986FE8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EAA9-7414-6AE7-E0B0-87AF429C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166464"/>
            <a:ext cx="11775281" cy="53376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Presentation: Connecticut DOT’s Apprentice Program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2AA0F9-02BB-AA51-C8F4-0D408F09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950242"/>
            <a:ext cx="6310009" cy="4216877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Bill Gombotz, Connecticut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DOT</a:t>
            </a:r>
          </a:p>
          <a:p>
            <a:pPr marL="0" indent="0" algn="l">
              <a:buNone/>
            </a:pPr>
            <a:endParaRPr lang="en-US" b="0" i="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Connecticut DOT began its apprenticeship program in September 2024. 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Received 414 qualified applicants &gt;&gt; 96 applicants interviewed &gt;&gt; 20 positions offered.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Pre-employment requirements</a:t>
            </a:r>
          </a:p>
          <a:p>
            <a:pPr lvl="2" indent="-342900">
              <a:spcBef>
                <a:spcPts val="0"/>
              </a:spcBef>
              <a:spcAft>
                <a:spcPts val="0"/>
              </a:spcAft>
              <a:buClr>
                <a:srgbClr val="C9560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and drug test </a:t>
            </a:r>
          </a:p>
          <a:p>
            <a:pPr lvl="2" indent="-342900">
              <a:spcBef>
                <a:spcPts val="0"/>
              </a:spcBef>
              <a:spcAft>
                <a:spcPts val="0"/>
              </a:spcAft>
              <a:buClr>
                <a:srgbClr val="C9560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 and background checks</a:t>
            </a:r>
          </a:p>
          <a:p>
            <a:pPr lvl="2" indent="-342900">
              <a:spcBef>
                <a:spcPts val="0"/>
              </a:spcBef>
              <a:spcAft>
                <a:spcPts val="0"/>
              </a:spcAft>
              <a:buClr>
                <a:srgbClr val="C9560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Confirmation of FMSCA and CDL Permit statuses</a:t>
            </a:r>
          </a:p>
          <a:p>
            <a:pPr lvl="2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ouple of men in a truck&#10;&#10;AI-generated content may be incorrect.">
            <a:extLst>
              <a:ext uri="{FF2B5EF4-FFF2-40B4-BE49-F238E27FC236}">
                <a16:creationId xmlns:a16="http://schemas.microsoft.com/office/drawing/2014/main" id="{7DC4648B-4464-245A-035E-261BE77C8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06" y="1950243"/>
            <a:ext cx="3092929" cy="412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353246"/>
      </p:ext>
    </p:extLst>
  </p:cSld>
  <p:clrMapOvr>
    <a:masterClrMapping/>
  </p:clrMapOvr>
</p:sld>
</file>

<file path=ppt/theme/theme1.xml><?xml version="1.0" encoding="utf-8"?>
<a:theme xmlns:a="http://schemas.openxmlformats.org/drawingml/2006/main" name="No Boundaries Presentation Template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C95602"/>
      </a:hlink>
      <a:folHlink>
        <a:srgbClr val="C9560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16100</TotalTime>
  <Words>1243</Words>
  <Application>Microsoft Office PowerPoint</Application>
  <PresentationFormat>Widescreen</PresentationFormat>
  <Paragraphs>138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Arial</vt:lpstr>
      <vt:lpstr>Calibri</vt:lpstr>
      <vt:lpstr>CenturyGothic</vt:lpstr>
      <vt:lpstr>Courier New</vt:lpstr>
      <vt:lpstr>Symbol</vt:lpstr>
      <vt:lpstr>Trebuchet MS</vt:lpstr>
      <vt:lpstr>Wingdings</vt:lpstr>
      <vt:lpstr>No Boundaries Presentation Template</vt:lpstr>
      <vt:lpstr>April/May 2025 Peer Exchange</vt:lpstr>
      <vt:lpstr>Maine DOT Welcome and Overview</vt:lpstr>
      <vt:lpstr>Member Presentation: MaineDOT</vt:lpstr>
      <vt:lpstr>Round Table 1. Innovations Show and Tell Selected Highlights  </vt:lpstr>
      <vt:lpstr>PowerPoint Presentation</vt:lpstr>
      <vt:lpstr>Challenges and Issues - Adapting to Federal Changes </vt:lpstr>
      <vt:lpstr>Round Table 2: Equipment Used for Sign Crew Trucks Selected Highlights </vt:lpstr>
      <vt:lpstr>Presentation: Texas DOT’s Internship Program</vt:lpstr>
      <vt:lpstr>Presentation: Connecticut DOT’s Apprentice Program</vt:lpstr>
      <vt:lpstr>Round Table 3. Hauling Skid Steers Selected Highlights</vt:lpstr>
      <vt:lpstr>Presentation: MaineDOT’s Innovation Program</vt:lpstr>
      <vt:lpstr>Business and Planning Meeting</vt:lpstr>
      <vt:lpstr>Member Presentation: Indiana DOT</vt:lpstr>
      <vt:lpstr>Technical Site Visits</vt:lpstr>
      <vt:lpstr>FHWA Strategic Workforce Development (SWD) Program</vt:lpstr>
      <vt:lpstr>Presentation: Ohio’s Fleet Optimization Group</vt:lpstr>
      <vt:lpstr>Presentation: Flared Outlet Diffusers</vt:lpstr>
      <vt:lpstr>Takeaways</vt:lpstr>
    </vt:vector>
  </TitlesOfParts>
  <Company>Ohio Dept.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Boundaries Pooled Fund</dc:title>
  <dc:creator>Thomas Lyden</dc:creator>
  <cp:lastModifiedBy>K S-365</cp:lastModifiedBy>
  <cp:revision>249</cp:revision>
  <dcterms:created xsi:type="dcterms:W3CDTF">2016-06-01T19:26:11Z</dcterms:created>
  <dcterms:modified xsi:type="dcterms:W3CDTF">2025-05-06T21:55:42Z</dcterms:modified>
</cp:coreProperties>
</file>