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9" r:id="rId2"/>
    <p:sldId id="262" r:id="rId3"/>
    <p:sldId id="291" r:id="rId4"/>
    <p:sldId id="288" r:id="rId5"/>
    <p:sldId id="289" r:id="rId6"/>
    <p:sldId id="292" r:id="rId7"/>
    <p:sldId id="263" r:id="rId8"/>
    <p:sldId id="294" r:id="rId9"/>
    <p:sldId id="270" r:id="rId10"/>
    <p:sldId id="299" r:id="rId11"/>
    <p:sldId id="290" r:id="rId12"/>
    <p:sldId id="281" r:id="rId13"/>
    <p:sldId id="28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Hirt" initials="BH" lastIdx="1" clrIdx="0">
    <p:extLst>
      <p:ext uri="{19B8F6BF-5375-455C-9EA6-DF929625EA0E}">
        <p15:presenceInfo xmlns:p15="http://schemas.microsoft.com/office/powerpoint/2012/main" userId="c821d85cec82d3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4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F556-2B9E-48AC-B6CE-BE7068CD91C0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6BC8-5E33-4ABB-9647-9AA9169E9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464"/>
            <a:ext cx="11582400" cy="53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5129"/>
            <a:ext cx="11582400" cy="42810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3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4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1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4049"/>
            <a:ext cx="11582400" cy="5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387"/>
            <a:ext cx="11582400" cy="39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endParaRPr lang="en-US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0" y="64770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6553200"/>
            <a:ext cx="1220493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3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95602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•"/>
        <a:defRPr sz="2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–"/>
        <a:defRPr sz="24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–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»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aintainroads.org/april-2023-st-lou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c.kr/s/aHBqjAArB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modot.org/innovations-showcase-homep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25356"/>
            <a:ext cx="11582400" cy="533760"/>
          </a:xfrm>
        </p:spPr>
        <p:txBody>
          <a:bodyPr/>
          <a:lstStyle/>
          <a:p>
            <a:r>
              <a:rPr lang="en-US" sz="4400" dirty="0"/>
              <a:t>April 2023 Peer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9867"/>
            <a:ext cx="4812145" cy="4512295"/>
          </a:xfrm>
        </p:spPr>
        <p:txBody>
          <a:bodyPr/>
          <a:lstStyle/>
          <a:p>
            <a:r>
              <a:rPr lang="en-US" sz="2400" dirty="0"/>
              <a:t>No Boundaries held its first peer exchange of 2023 on April 25 and 26</a:t>
            </a:r>
          </a:p>
          <a:p>
            <a:pPr lvl="1"/>
            <a:r>
              <a:rPr lang="en-US" sz="2000" dirty="0"/>
              <a:t>Hosted by Missouri DOT</a:t>
            </a:r>
          </a:p>
          <a:p>
            <a:pPr lvl="1"/>
            <a:r>
              <a:rPr lang="en-US" sz="2000" dirty="0"/>
              <a:t>In-person meeting in St Peters and State Innovations Showcase in Columbia </a:t>
            </a:r>
          </a:p>
          <a:p>
            <a:r>
              <a:rPr lang="en-US" sz="2400" dirty="0"/>
              <a:t>Meeting information at </a:t>
            </a:r>
            <a:r>
              <a:rPr lang="en-US" sz="2400" dirty="0">
                <a:hlinkClick r:id="rId2"/>
              </a:rPr>
              <a:t>maintainroads.org/april-2023-st-louis/</a:t>
            </a:r>
            <a:endParaRPr lang="en-US" sz="2400" dirty="0"/>
          </a:p>
          <a:p>
            <a:pPr lvl="1"/>
            <a:r>
              <a:rPr lang="en-US" sz="2000" dirty="0"/>
              <a:t>Detailed documentation available for members with 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11BA532-7193-E582-160E-2AD9A54576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>
          <a:xfrm>
            <a:off x="5256227" y="1955216"/>
            <a:ext cx="6630973" cy="31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0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F716F-20FB-C64B-7E5A-A1E8F8A3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07" y="2694918"/>
            <a:ext cx="5263581" cy="328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2. Deploying Cones or Barrels</a:t>
            </a:r>
            <a:br>
              <a:rPr lang="en-US" dirty="0"/>
            </a:br>
            <a:r>
              <a:rPr lang="en-US" sz="2000" dirty="0"/>
              <a:t>Selected Highlights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312894"/>
            <a:ext cx="4598894" cy="3845696"/>
          </a:xfrm>
        </p:spPr>
        <p:txBody>
          <a:bodyPr/>
          <a:lstStyle/>
          <a:p>
            <a:r>
              <a:rPr lang="en-US" sz="2400" dirty="0"/>
              <a:t>How are standardized traffic control trucks used?</a:t>
            </a:r>
          </a:p>
          <a:p>
            <a:pPr lvl="1"/>
            <a:r>
              <a:rPr lang="en-US" sz="2000" dirty="0"/>
              <a:t>Cone Loading Basket for Trucks (Colorado) </a:t>
            </a:r>
            <a:r>
              <a:rPr lang="en-US" sz="2000" kern="0" dirty="0">
                <a:solidFill>
                  <a:srgbClr val="C95602"/>
                </a:solidFill>
              </a:rPr>
              <a:t>►</a:t>
            </a:r>
            <a:endParaRPr lang="en-US" sz="2000" dirty="0"/>
          </a:p>
          <a:p>
            <a:pPr lvl="1"/>
            <a:r>
              <a:rPr lang="en-US" sz="2000" dirty="0"/>
              <a:t>Barrel placement work is outsourced to private traffic control company for liability reasons (Utah)</a:t>
            </a:r>
          </a:p>
          <a:p>
            <a:pPr lvl="1"/>
            <a:r>
              <a:rPr lang="en-US" sz="2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Cones deployed from side, have bucket seats with conveyor belts (California)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F53B7-2B29-B134-A0AC-1590AC6E1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070" y="1974866"/>
            <a:ext cx="2853076" cy="217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C225D-EFCF-B3F4-FBF4-F6EA1B360AA6}"/>
              </a:ext>
            </a:extLst>
          </p:cNvPr>
          <p:cNvSpPr txBox="1"/>
          <p:nvPr/>
        </p:nvSpPr>
        <p:spPr>
          <a:xfrm>
            <a:off x="7515013" y="5982727"/>
            <a:ext cx="444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Image courtesy of Virginia DOT</a:t>
            </a:r>
          </a:p>
        </p:txBody>
      </p:sp>
    </p:spTree>
    <p:extLst>
      <p:ext uri="{BB962C8B-B14F-4D97-AF65-F5344CB8AC3E}">
        <p14:creationId xmlns:p14="http://schemas.microsoft.com/office/powerpoint/2010/main" val="425067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464"/>
            <a:ext cx="7876162" cy="1103324"/>
          </a:xfrm>
        </p:spPr>
        <p:txBody>
          <a:bodyPr/>
          <a:lstStyle/>
          <a:p>
            <a:r>
              <a:rPr lang="en-US" dirty="0"/>
              <a:t>Round Table 3. Follow up solutions for staffing shortages</a:t>
            </a:r>
            <a:br>
              <a:rPr lang="en-US" dirty="0"/>
            </a:br>
            <a:r>
              <a:rPr lang="en-US" sz="2000" dirty="0"/>
              <a:t>Selected Highlights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724150"/>
            <a:ext cx="6122894" cy="3540463"/>
          </a:xfrm>
        </p:spPr>
        <p:txBody>
          <a:bodyPr/>
          <a:lstStyle/>
          <a:p>
            <a:r>
              <a:rPr lang="en-US" sz="2400" dirty="0">
                <a:effectLst/>
                <a:ea typeface="Cambria" panose="02040503050406030204" pitchFamily="18" charset="0"/>
              </a:rPr>
              <a:t>Solutions to deal with staffing shortages</a:t>
            </a:r>
          </a:p>
          <a:p>
            <a:pPr lvl="1"/>
            <a:r>
              <a:rPr lang="en-US" sz="2000" dirty="0">
                <a:effectLst/>
                <a:ea typeface="Cambria" panose="02040503050406030204" pitchFamily="18" charset="0"/>
              </a:rPr>
              <a:t>$2,500 incentive pay to have staff stay through May 1, 2023 (Ohio) </a:t>
            </a:r>
            <a:r>
              <a:rPr lang="en-US" sz="2000" kern="0" dirty="0">
                <a:solidFill>
                  <a:srgbClr val="C95602"/>
                </a:solidFill>
              </a:rPr>
              <a:t>►</a:t>
            </a:r>
          </a:p>
          <a:p>
            <a:pPr lvl="1"/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Hire temporary employees (South Carolina)</a:t>
            </a:r>
            <a:endParaRPr lang="en-US" sz="2000" dirty="0">
              <a:effectLst/>
              <a:ea typeface="Cambria" panose="02040503050406030204" pitchFamily="18" charset="0"/>
            </a:endParaRPr>
          </a:p>
          <a:p>
            <a:r>
              <a:rPr lang="en-US" sz="2400" dirty="0"/>
              <a:t>Strategies to attract and retain workers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Create housing for Maintainers (Colorado) </a:t>
            </a:r>
            <a:r>
              <a:rPr lang="en-US" sz="2000" kern="0" dirty="0">
                <a:solidFill>
                  <a:srgbClr val="C95602"/>
                </a:solidFill>
              </a:rPr>
              <a:t>►</a:t>
            </a: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Workforce Commissions and second chance fairs to reach underserved communities (Louisiana)</a:t>
            </a:r>
          </a:p>
          <a:p>
            <a:pPr lvl="1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12D2DA-C1BF-B3C8-D557-F7CD2862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86" y="-34700"/>
            <a:ext cx="3743268" cy="460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1DB37-2570-7E09-E298-1BFE4B6C4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979" y="4416933"/>
            <a:ext cx="5472821" cy="184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20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Planning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5128"/>
            <a:ext cx="11582400" cy="450703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/>
              <a:t>Vote on Steering Committee Chair (Todd May, Indiana DOT) and Vice Chair (Steven Sibley, Louisiana DOT). New Steering Committee member (Ken Relation, New York State, DOT)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Timeline for next phase of pooled fund, new lead state search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New Lead State – Indiana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Need to develop draft Pooled Fund solicitation  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Commitments and transfers; budget and spending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Marketing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AASHTO Committee on Maintenance July meeting potential presentation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Pooled fund flyer and/or trading cards, outreach, marketing plan, and website updates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Synthesis Research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Proposed equipment management/procurement practices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Other New Activities for Year 3, Year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464"/>
            <a:ext cx="11582400" cy="1053692"/>
          </a:xfrm>
        </p:spPr>
        <p:txBody>
          <a:bodyPr/>
          <a:lstStyle/>
          <a:p>
            <a:r>
              <a:rPr lang="en-US" dirty="0"/>
              <a:t>Presentation: National Local &amp; Tribal Technical Assistance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584" y="2626601"/>
            <a:ext cx="8010856" cy="37260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Heath </a:t>
            </a:r>
            <a:r>
              <a:rPr lang="en-US" sz="2400" dirty="0" err="1"/>
              <a:t>Pickerill</a:t>
            </a:r>
            <a:r>
              <a:rPr lang="en-US" sz="2400" dirty="0"/>
              <a:t>, Vice President</a:t>
            </a:r>
          </a:p>
          <a:p>
            <a:r>
              <a:rPr lang="en-US" sz="2400" dirty="0"/>
              <a:t>Created New Safety Circuit Rider position that shares innovations with local agencies in Missouri</a:t>
            </a:r>
          </a:p>
          <a:p>
            <a:r>
              <a:rPr lang="en-US" sz="2400" dirty="0"/>
              <a:t>Currently developing a local innovations competition</a:t>
            </a:r>
          </a:p>
          <a:p>
            <a:r>
              <a:rPr lang="en-US" sz="2400" dirty="0"/>
              <a:t>Partners with Missouri cities and counties and APWA on various innovations and training </a:t>
            </a:r>
          </a:p>
          <a:p>
            <a:r>
              <a:rPr lang="en-US" sz="2400" dirty="0"/>
              <a:t>Promotes training and outreach through various conferences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 descr="A person standing in front of a whiteboard&#10;&#10;Description automatically generated with medium confidence">
            <a:extLst>
              <a:ext uri="{FF2B5EF4-FFF2-40B4-BE49-F238E27FC236}">
                <a16:creationId xmlns:a16="http://schemas.microsoft.com/office/drawing/2014/main" id="{5C5FD890-5F23-7D8E-0C67-BB9287FFA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1368" r="7025"/>
          <a:stretch/>
        </p:blipFill>
        <p:spPr>
          <a:xfrm>
            <a:off x="499594" y="2753579"/>
            <a:ext cx="2608730" cy="29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1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135CCA-8FFB-280D-8AF2-4BCC3AC8D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8" r="937" b="12685"/>
          <a:stretch/>
        </p:blipFill>
        <p:spPr>
          <a:xfrm>
            <a:off x="7678319" y="2057990"/>
            <a:ext cx="4282546" cy="256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0224"/>
            <a:ext cx="11582400" cy="3563450"/>
          </a:xfrm>
        </p:spPr>
        <p:txBody>
          <a:bodyPr>
            <a:normAutofit/>
          </a:bodyPr>
          <a:lstStyle/>
          <a:p>
            <a:r>
              <a:rPr lang="en-US" dirty="0"/>
              <a:t>“Aha moments,” big takeaways and great</a:t>
            </a:r>
            <a:br>
              <a:rPr lang="en-US" dirty="0"/>
            </a:br>
            <a:r>
              <a:rPr lang="en-US" dirty="0"/>
              <a:t>ideas to borrow or learn more about came</a:t>
            </a:r>
            <a:br>
              <a:rPr lang="en-US" dirty="0"/>
            </a:br>
            <a:r>
              <a:rPr lang="en-US" dirty="0"/>
              <a:t>from all portions of the meeting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Roundtable discussions and</a:t>
            </a:r>
            <a:br>
              <a:rPr lang="en-US" dirty="0"/>
            </a:br>
            <a:r>
              <a:rPr lang="en-US" dirty="0"/>
              <a:t>innovations highlights</a:t>
            </a:r>
          </a:p>
          <a:p>
            <a:pPr lvl="1"/>
            <a:r>
              <a:rPr lang="en-US" dirty="0"/>
              <a:t>Technical site visit</a:t>
            </a:r>
          </a:p>
          <a:p>
            <a:pPr lvl="1"/>
            <a:r>
              <a:rPr lang="en-US" dirty="0"/>
              <a:t>Informal and offline networking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A93E0-49D6-14F2-23FF-C03D209CB3B9}"/>
              </a:ext>
            </a:extLst>
          </p:cNvPr>
          <p:cNvSpPr txBox="1">
            <a:spLocks/>
          </p:cNvSpPr>
          <p:nvPr/>
        </p:nvSpPr>
        <p:spPr bwMode="auto">
          <a:xfrm>
            <a:off x="304800" y="5189206"/>
            <a:ext cx="11582400" cy="5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5602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Next Meeting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1E1D34-CFC5-0375-DA97-68495C17F223}"/>
              </a:ext>
            </a:extLst>
          </p:cNvPr>
          <p:cNvSpPr txBox="1">
            <a:spLocks/>
          </p:cNvSpPr>
          <p:nvPr/>
        </p:nvSpPr>
        <p:spPr bwMode="auto">
          <a:xfrm>
            <a:off x="304800" y="5750236"/>
            <a:ext cx="11582400" cy="9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kern="0" dirty="0"/>
              <a:t>NY State – Fall 2023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5F654C-83A4-46CC-934E-DCECF3D25E3E}"/>
              </a:ext>
            </a:extLst>
          </p:cNvPr>
          <p:cNvSpPr/>
          <p:nvPr/>
        </p:nvSpPr>
        <p:spPr>
          <a:xfrm>
            <a:off x="7678319" y="1255092"/>
            <a:ext cx="4282546" cy="8902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Name an innovation you saw that you'd like to ‘steal’ for your own agency...</a:t>
            </a:r>
          </a:p>
        </p:txBody>
      </p:sp>
    </p:spTree>
    <p:extLst>
      <p:ext uri="{BB962C8B-B14F-4D97-AF65-F5344CB8AC3E}">
        <p14:creationId xmlns:p14="http://schemas.microsoft.com/office/powerpoint/2010/main" val="11422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40004"/>
            <a:ext cx="12192000" cy="1048771"/>
          </a:xfrm>
        </p:spPr>
        <p:txBody>
          <a:bodyPr/>
          <a:lstStyle/>
          <a:p>
            <a:r>
              <a:rPr lang="en-US" dirty="0"/>
              <a:t>Missouri DOT Innovations Showcase, Columbia 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58" y="3935501"/>
            <a:ext cx="5715241" cy="2229884"/>
          </a:xfrm>
        </p:spPr>
        <p:txBody>
          <a:bodyPr/>
          <a:lstStyle/>
          <a:p>
            <a:r>
              <a:rPr lang="en-US" sz="2000" dirty="0"/>
              <a:t>Members traveled to Columbia, MO to attend MoDOT’s Innovations Showcase</a:t>
            </a:r>
          </a:p>
          <a:p>
            <a:r>
              <a:rPr lang="en-US" sz="2000" dirty="0"/>
              <a:t>The event allowed MoDOT employees to discuss and demonstrate their own new innovative products, materials, processes, tools, and equipment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 descr="A picture containing indoor, ceiling, people, hall&#10;&#10;Description automatically generated">
            <a:extLst>
              <a:ext uri="{FF2B5EF4-FFF2-40B4-BE49-F238E27FC236}">
                <a16:creationId xmlns:a16="http://schemas.microsoft.com/office/drawing/2014/main" id="{09402A67-3E4F-4A3F-A12C-BC90F1556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6" b="1"/>
          <a:stretch/>
        </p:blipFill>
        <p:spPr>
          <a:xfrm>
            <a:off x="-1" y="1846729"/>
            <a:ext cx="12192000" cy="18928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0B617-A2AE-9FB2-F9E4-44C44939DD4E}"/>
              </a:ext>
            </a:extLst>
          </p:cNvPr>
          <p:cNvSpPr txBox="1">
            <a:spLocks/>
          </p:cNvSpPr>
          <p:nvPr/>
        </p:nvSpPr>
        <p:spPr bwMode="auto">
          <a:xfrm>
            <a:off x="6264194" y="3561217"/>
            <a:ext cx="5715241" cy="222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No Boundaries members gained first-hand knowledge of the innovations and takeaways for similar programs in their home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The top MoDOT innovations were recognized during an awards ceremony by MoDOT Director Patrick McKenna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Pictures available on </a:t>
            </a:r>
            <a:r>
              <a:rPr lang="en-US" sz="2000" dirty="0">
                <a:latin typeface="Trebuchet MS" panose="020B0603020202020204" pitchFamily="34" charset="0"/>
                <a:hlinkClick r:id="rId4"/>
              </a:rPr>
              <a:t>Flickr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0E9B-CDC3-674A-4129-256191B6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DOT Innovations Showcase – Columbia, MO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46AC6F4-D1CB-4233-8FFE-86989AD30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474" y="2478549"/>
            <a:ext cx="4214988" cy="316124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D1414-57FA-088B-7B7A-56A97328B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592E07-8187-4BE4-F42B-64E339136E43}"/>
              </a:ext>
            </a:extLst>
          </p:cNvPr>
          <p:cNvSpPr txBox="1">
            <a:spLocks/>
          </p:cNvSpPr>
          <p:nvPr/>
        </p:nvSpPr>
        <p:spPr bwMode="auto">
          <a:xfrm>
            <a:off x="4536141" y="2284681"/>
            <a:ext cx="7181431" cy="151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View all of the MoDOT innovations at </a:t>
            </a:r>
            <a:r>
              <a:rPr lang="en-US" sz="2000" kern="0" dirty="0">
                <a:hlinkClick r:id="rId4"/>
              </a:rPr>
              <a:t>www.modot.org/innovations-showcase-homepage</a:t>
            </a:r>
            <a:endParaRPr lang="en-US" sz="1600" kern="0" dirty="0"/>
          </a:p>
          <a:p>
            <a:pPr marL="457200" lvl="1" indent="0" algn="ctr">
              <a:buFontTx/>
              <a:buNone/>
            </a:pPr>
            <a:endParaRPr lang="en-US" sz="1600" kern="0" dirty="0"/>
          </a:p>
        </p:txBody>
      </p:sp>
      <p:pic>
        <p:nvPicPr>
          <p:cNvPr id="12" name="Picture 1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AA7A9902-519B-EC05-AC2C-236F91D04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3589509"/>
            <a:ext cx="3436207" cy="2577155"/>
          </a:xfrm>
          <a:prstGeom prst="rect">
            <a:avLst/>
          </a:prstGeom>
        </p:spPr>
      </p:pic>
      <p:pic>
        <p:nvPicPr>
          <p:cNvPr id="14" name="Picture 13" descr="A picture containing ceiling, person, indoor, people&#10;&#10;Description automatically generated">
            <a:extLst>
              <a:ext uri="{FF2B5EF4-FFF2-40B4-BE49-F238E27FC236}">
                <a16:creationId xmlns:a16="http://schemas.microsoft.com/office/drawing/2014/main" id="{34D46B72-D5DA-8B0C-BC2F-BC12A0BE10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48" y="3589509"/>
            <a:ext cx="3436207" cy="25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DOT Welcome and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709" y="2149812"/>
            <a:ext cx="4806595" cy="4107553"/>
          </a:xfrm>
        </p:spPr>
        <p:txBody>
          <a:bodyPr/>
          <a:lstStyle/>
          <a:p>
            <a:r>
              <a:rPr lang="en-US" sz="2000" dirty="0"/>
              <a:t>Missouri DOT Welcome – Jimmy Shannon, Assistant District Maintenance Engineer, Missouri DOT</a:t>
            </a:r>
          </a:p>
          <a:p>
            <a:r>
              <a:rPr lang="en-US" sz="2000" dirty="0"/>
              <a:t>Debrief on Missouri DOT Innovations Showcase</a:t>
            </a:r>
          </a:p>
          <a:p>
            <a:pPr lvl="2"/>
            <a:r>
              <a:rPr lang="en-US" dirty="0"/>
              <a:t>Incentives can encourage staff to submit innovations, and may include financial prizes or other benefits</a:t>
            </a:r>
          </a:p>
          <a:p>
            <a:pPr lvl="2"/>
            <a:r>
              <a:rPr lang="en-US" dirty="0"/>
              <a:t>Staff are proud to share their own innovations</a:t>
            </a:r>
          </a:p>
          <a:p>
            <a:pPr lvl="2"/>
            <a:r>
              <a:rPr lang="en-US" dirty="0"/>
              <a:t>A successful program requires a top-down approach</a:t>
            </a:r>
          </a:p>
          <a:p>
            <a:pPr lvl="2"/>
            <a:endParaRPr lang="en-US" sz="12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79AA6D11-73E3-10E1-7811-675A966FF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24792" r="8318" b="24539"/>
          <a:stretch/>
        </p:blipFill>
        <p:spPr>
          <a:xfrm>
            <a:off x="304800" y="2149812"/>
            <a:ext cx="6759388" cy="29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3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Front Range Community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1974867"/>
            <a:ext cx="4761186" cy="415129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Susan Baillargeon, Program Director</a:t>
            </a:r>
          </a:p>
          <a:p>
            <a:r>
              <a:rPr lang="en-US" sz="2000" dirty="0"/>
              <a:t>Update on Associates Degree Program</a:t>
            </a:r>
          </a:p>
          <a:p>
            <a:pPr lvl="1"/>
            <a:r>
              <a:rPr lang="en-US" sz="1600" dirty="0"/>
              <a:t>Enrollment and progress since previous No Boundaries meeting</a:t>
            </a:r>
          </a:p>
          <a:p>
            <a:pPr lvl="1"/>
            <a:r>
              <a:rPr lang="en-US" sz="1600" dirty="0"/>
              <a:t>Coursework and requirements</a:t>
            </a:r>
          </a:p>
          <a:p>
            <a:r>
              <a:rPr lang="en-US" sz="2000" dirty="0"/>
              <a:t>High School Internship Program</a:t>
            </a:r>
          </a:p>
          <a:p>
            <a:pPr lvl="1"/>
            <a:r>
              <a:rPr lang="en-US" sz="1600" dirty="0"/>
              <a:t>Piloted spring 2022</a:t>
            </a:r>
          </a:p>
          <a:p>
            <a:pPr lvl="1"/>
            <a:r>
              <a:rPr lang="en-US" sz="1600" dirty="0"/>
              <a:t>OSHA 10-hour certification</a:t>
            </a:r>
          </a:p>
          <a:p>
            <a:pPr lvl="1"/>
            <a:r>
              <a:rPr lang="en-US" sz="1600" dirty="0"/>
              <a:t>Highway 101 Intro to Highway Maintenance course</a:t>
            </a:r>
          </a:p>
          <a:p>
            <a:pPr lvl="1"/>
            <a:r>
              <a:rPr lang="en-US" sz="1600" dirty="0"/>
              <a:t>Internship</a:t>
            </a:r>
          </a:p>
          <a:p>
            <a:pPr lvl="1"/>
            <a:r>
              <a:rPr lang="en-US" sz="1600" dirty="0"/>
              <a:t>Benefits to agencies and to students</a:t>
            </a:r>
          </a:p>
          <a:p>
            <a:pPr lvl="1"/>
            <a:endParaRPr lang="en-US" sz="1400" dirty="0"/>
          </a:p>
          <a:p>
            <a:pPr lvl="2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561182-D722-39CE-8E77-92008E975F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265" y="1974866"/>
            <a:ext cx="3850324" cy="247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B43A43-14DF-CD99-67F5-EFE01C3290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73" y="4202350"/>
            <a:ext cx="3731742" cy="2101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A2747-BE8B-525C-7246-DB4BE6E22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620" y="4890959"/>
            <a:ext cx="2619375" cy="1162050"/>
          </a:xfrm>
          <a:prstGeom prst="rect">
            <a:avLst/>
          </a:prstGeom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2250EB3C-898F-A395-FF62-34FF923EF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453" y="2092379"/>
            <a:ext cx="2411396" cy="18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Poll Results</a:t>
            </a:r>
            <a:br>
              <a:rPr lang="en-US" dirty="0"/>
            </a:br>
            <a:r>
              <a:rPr lang="en-US" sz="2000" dirty="0"/>
              <a:t>Highlights</a:t>
            </a:r>
            <a:r>
              <a:rPr lang="en-US" sz="28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79" y="2462359"/>
            <a:ext cx="7701064" cy="3821709"/>
          </a:xfrm>
        </p:spPr>
        <p:txBody>
          <a:bodyPr/>
          <a:lstStyle/>
          <a:p>
            <a:r>
              <a:rPr lang="en-US" sz="2400" dirty="0"/>
              <a:t>Industry training for guardrail installation – Submitted by TxDOT</a:t>
            </a:r>
          </a:p>
          <a:p>
            <a:pPr lvl="1"/>
            <a:r>
              <a:rPr lang="en-US" sz="2000" dirty="0"/>
              <a:t>TAC members shared status of training programs and details of processes/procedures</a:t>
            </a:r>
          </a:p>
          <a:p>
            <a:r>
              <a:rPr lang="en-US" sz="2400" dirty="0"/>
              <a:t>Environmentally friendly truck washes (soaps, degreasers, salt neutralizing agents) – Submitted by NYS DOT</a:t>
            </a:r>
          </a:p>
          <a:p>
            <a:pPr lvl="1"/>
            <a:r>
              <a:rPr lang="en-US" sz="2000" dirty="0"/>
              <a:t>Results show that most No Boundaries members are not aware of any issues with 1,4-Dioxane – an ingredient listed on common truck washes  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D94C2357-6AC9-8DE7-493B-CF3DF982B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1" t="2075"/>
          <a:stretch/>
        </p:blipFill>
        <p:spPr>
          <a:xfrm>
            <a:off x="8219872" y="1517514"/>
            <a:ext cx="3469531" cy="397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74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56082"/>
            <a:ext cx="11582400" cy="5337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SzTx/>
              <a:buFontTx/>
              <a:buNone/>
              <a:tabLst/>
              <a:defRPr/>
            </a:pPr>
            <a:r>
              <a:rPr lang="en-US" dirty="0"/>
              <a:t>Round Table 1. Innovations Show and Tell</a:t>
            </a:r>
            <a:br>
              <a:rPr lang="en-US" dirty="0"/>
            </a:br>
            <a:r>
              <a:rPr lang="en-US" sz="2000" dirty="0"/>
              <a:t>Selected Highlights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8996"/>
            <a:ext cx="6225310" cy="3947168"/>
          </a:xfrm>
        </p:spPr>
        <p:txBody>
          <a:bodyPr/>
          <a:lstStyle/>
          <a:p>
            <a:r>
              <a:rPr lang="en-US" dirty="0" err="1"/>
              <a:t>LoDril</a:t>
            </a:r>
            <a:r>
              <a:rPr lang="en-US" dirty="0"/>
              <a:t> Operation for Drilled Shaft Walls (Ohio) </a:t>
            </a:r>
            <a:r>
              <a:rPr lang="en-US" dirty="0">
                <a:solidFill>
                  <a:srgbClr val="C95602"/>
                </a:solidFill>
              </a:rPr>
              <a:t>►</a:t>
            </a:r>
          </a:p>
          <a:p>
            <a:pPr lvl="1"/>
            <a:r>
              <a:rPr lang="en-US" dirty="0"/>
              <a:t>Quickly responds to small slides to get roads open after heavy rains</a:t>
            </a:r>
          </a:p>
          <a:p>
            <a:r>
              <a:rPr lang="en-US" sz="2800" kern="0" dirty="0"/>
              <a:t>Plow Wing Early Collision Warning System </a:t>
            </a:r>
            <a:r>
              <a:rPr lang="en-US" dirty="0"/>
              <a:t>(Colorado)</a:t>
            </a:r>
          </a:p>
          <a:p>
            <a:pPr lvl="1"/>
            <a:r>
              <a:rPr lang="en-US" dirty="0"/>
              <a:t>Blind spot detector with audible alarm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>
              <a:highlight>
                <a:srgbClr val="FFFF00"/>
              </a:highlight>
            </a:endParaRPr>
          </a:p>
          <a:p>
            <a:endParaRPr lang="en-US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85BB9-4A07-A229-27E1-ED52EC58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48" y="1874471"/>
            <a:ext cx="3312260" cy="260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ground, outdoor, sky, person&#10;&#10;Description automatically generated">
            <a:extLst>
              <a:ext uri="{FF2B5EF4-FFF2-40B4-BE49-F238E27FC236}">
                <a16:creationId xmlns:a16="http://schemas.microsoft.com/office/drawing/2014/main" id="{1ED3D426-DC17-8A33-A4E9-A0ADBFFF1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r="10455"/>
          <a:stretch/>
        </p:blipFill>
        <p:spPr>
          <a:xfrm>
            <a:off x="9744635" y="2810766"/>
            <a:ext cx="2095680" cy="33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7192B2-F89C-85F5-72D9-CE6FC3A20D45}"/>
              </a:ext>
            </a:extLst>
          </p:cNvPr>
          <p:cNvSpPr txBox="1">
            <a:spLocks/>
          </p:cNvSpPr>
          <p:nvPr/>
        </p:nvSpPr>
        <p:spPr bwMode="auto">
          <a:xfrm>
            <a:off x="304799" y="5352500"/>
            <a:ext cx="9439836" cy="394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Chainsaw Safety and Tree Cutting Program (Michigan) </a:t>
            </a:r>
            <a:r>
              <a:rPr lang="en-US" kern="0" dirty="0">
                <a:solidFill>
                  <a:srgbClr val="C95602"/>
                </a:solidFill>
              </a:rPr>
              <a:t>►</a:t>
            </a:r>
            <a:endParaRPr lang="en-US" kern="0" dirty="0"/>
          </a:p>
          <a:p>
            <a:pPr lvl="1"/>
            <a:r>
              <a:rPr lang="en-US" kern="0" dirty="0">
                <a:ea typeface="Calibri" panose="020F0502020204030204" pitchFamily="34" charset="0"/>
                <a:cs typeface="Calibri" panose="020F0502020204030204" pitchFamily="34" charset="0"/>
              </a:rPr>
              <a:t>Chainsaw safety and cutting techniques </a:t>
            </a:r>
          </a:p>
          <a:p>
            <a:pPr marL="457200" lvl="1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endParaRPr lang="en-US" sz="1800" kern="0" dirty="0">
              <a:highlight>
                <a:srgbClr val="FFFF00"/>
              </a:highlight>
            </a:endParaRPr>
          </a:p>
          <a:p>
            <a:endParaRPr lang="en-US" sz="1800" kern="0" dirty="0">
              <a:highlight>
                <a:srgbClr val="FFFF00"/>
              </a:highlight>
            </a:endParaRPr>
          </a:p>
          <a:p>
            <a:pPr marL="0" indent="0">
              <a:buFontTx/>
              <a:buNone/>
            </a:pPr>
            <a:endParaRPr lang="en-US" sz="1800" kern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837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56082"/>
            <a:ext cx="11582400" cy="5337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SzTx/>
              <a:buFontTx/>
              <a:buNone/>
              <a:tabLst/>
              <a:defRPr/>
            </a:pPr>
            <a:r>
              <a:rPr lang="en-US" dirty="0"/>
              <a:t>Round Table 1. Innovations Show and Tell </a:t>
            </a:r>
            <a:r>
              <a:rPr lang="en-US" sz="1800" dirty="0"/>
              <a:t>continued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1E82E1-7AC3-C692-66DF-C21E4772291B}"/>
              </a:ext>
            </a:extLst>
          </p:cNvPr>
          <p:cNvSpPr txBox="1">
            <a:spLocks/>
          </p:cNvSpPr>
          <p:nvPr/>
        </p:nvSpPr>
        <p:spPr bwMode="auto">
          <a:xfrm>
            <a:off x="421340" y="1945914"/>
            <a:ext cx="6396817" cy="394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Work Zone Speed Safety Camera Pilot Program (Connecticut) </a:t>
            </a:r>
            <a:r>
              <a:rPr lang="en-US" kern="0" dirty="0">
                <a:solidFill>
                  <a:srgbClr val="C95602"/>
                </a:solidFill>
              </a:rPr>
              <a:t>►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SzTx/>
              <a:buFontTx/>
              <a:buChar char="–"/>
              <a:tabLst/>
              <a:defRPr/>
            </a:pPr>
            <a:r>
              <a:rPr lang="en-US" kern="0" dirty="0">
                <a:solidFill>
                  <a:srgbClr val="000000"/>
                </a:solidFill>
              </a:rPr>
              <a:t>Vehicles parked in work zones capture speed and license info for ticketing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</a:endParaRPr>
          </a:p>
          <a:p>
            <a:r>
              <a:rPr lang="en-US" kern="0" dirty="0"/>
              <a:t>Halo SL Lights (California) </a:t>
            </a:r>
            <a:r>
              <a:rPr lang="en-US" kern="0" dirty="0">
                <a:solidFill>
                  <a:srgbClr val="C95602"/>
                </a:solidFill>
              </a:rPr>
              <a:t>►</a:t>
            </a:r>
            <a:endParaRPr lang="en-US" kern="0" dirty="0"/>
          </a:p>
          <a:p>
            <a:pPr lvl="1"/>
            <a:r>
              <a:rPr lang="en-US" kern="0" dirty="0"/>
              <a:t>Hands-free task lighting</a:t>
            </a:r>
          </a:p>
          <a:p>
            <a:r>
              <a:rPr lang="en-US" kern="0" dirty="0"/>
              <a:t>D03 Swivel Beacon Lights (Louisiana)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dump bed beacon lights to rotate and remain level when bed is raised</a:t>
            </a:r>
          </a:p>
          <a:p>
            <a:pPr lvl="1"/>
            <a:endParaRPr lang="en-US" kern="0" dirty="0"/>
          </a:p>
          <a:p>
            <a:pPr marL="457200" lvl="1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endParaRPr lang="en-US" sz="1800" kern="0" dirty="0">
              <a:highlight>
                <a:srgbClr val="FFFF00"/>
              </a:highlight>
            </a:endParaRPr>
          </a:p>
          <a:p>
            <a:endParaRPr lang="en-US" sz="1800" kern="0" dirty="0">
              <a:highlight>
                <a:srgbClr val="FFFF00"/>
              </a:highlight>
            </a:endParaRPr>
          </a:p>
          <a:p>
            <a:pPr marL="0" indent="0">
              <a:buFontTx/>
              <a:buNone/>
            </a:pPr>
            <a:endParaRPr lang="en-US" sz="1800" kern="0" dirty="0">
              <a:highlight>
                <a:srgbClr val="FFFF00"/>
              </a:highlight>
            </a:endParaRPr>
          </a:p>
        </p:txBody>
      </p:sp>
      <p:pic>
        <p:nvPicPr>
          <p:cNvPr id="8" name="Picture 7" descr="A picture containing text, sky, outdoor, car&#10;&#10;Description automatically generated">
            <a:extLst>
              <a:ext uri="{FF2B5EF4-FFF2-40B4-BE49-F238E27FC236}">
                <a16:creationId xmlns:a16="http://schemas.microsoft.com/office/drawing/2014/main" id="{AD37EB96-33ED-DBA5-D462-34E325E4A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13243"/>
          <a:stretch/>
        </p:blipFill>
        <p:spPr>
          <a:xfrm>
            <a:off x="6818157" y="1754102"/>
            <a:ext cx="3011913" cy="369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BDCD0-DD8F-2952-6856-E5E0ECC6B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5" t="5041" r="63626" b="2336"/>
          <a:stretch/>
        </p:blipFill>
        <p:spPr>
          <a:xfrm>
            <a:off x="9973949" y="3167532"/>
            <a:ext cx="2037592" cy="303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1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44" y="1021243"/>
            <a:ext cx="11947556" cy="1100486"/>
          </a:xfrm>
        </p:spPr>
        <p:txBody>
          <a:bodyPr/>
          <a:lstStyle/>
          <a:p>
            <a:r>
              <a:rPr lang="en-US" dirty="0"/>
              <a:t>Presentation: ODOT Maintenance Savings via Fuel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25" y="1810871"/>
            <a:ext cx="6203758" cy="435193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Richard Winning, Executive Financial Advisor/Innovations Coordinator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“One Red Lion” campaign is committed to saving $100 million over 4 years in operational improvements and efficiencies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More than 2,000 ideas shared and $113.3 million saved so far from implemented ideas</a:t>
            </a:r>
          </a:p>
          <a:p>
            <a:pPr lvl="1">
              <a:lnSpc>
                <a:spcPct val="120000"/>
              </a:lnSpc>
            </a:pPr>
            <a:endParaRPr lang="en-US" sz="1400" dirty="0"/>
          </a:p>
          <a:p>
            <a:pPr lvl="2">
              <a:lnSpc>
                <a:spcPct val="120000"/>
              </a:lnSpc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7D186-B023-C377-532C-5A5716803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30" y="2568677"/>
            <a:ext cx="4007706" cy="225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655068"/>
      </p:ext>
    </p:extLst>
  </p:cSld>
  <p:clrMapOvr>
    <a:masterClrMapping/>
  </p:clrMapOvr>
</p:sld>
</file>

<file path=ppt/theme/theme1.xml><?xml version="1.0" encoding="utf-8"?>
<a:theme xmlns:a="http://schemas.openxmlformats.org/drawingml/2006/main" name="No Boundaries Presentation 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95602"/>
      </a:hlink>
      <a:folHlink>
        <a:srgbClr val="C956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7611</TotalTime>
  <Words>872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No Boundaries Presentation Template</vt:lpstr>
      <vt:lpstr>April 2023 Peer Exchange</vt:lpstr>
      <vt:lpstr>Missouri DOT Innovations Showcase, Columbia MO</vt:lpstr>
      <vt:lpstr>Missouri DOT Innovations Showcase – Columbia, MO</vt:lpstr>
      <vt:lpstr>Missouri DOT Welcome and Overview</vt:lpstr>
      <vt:lpstr>Presentation: Front Range Community College</vt:lpstr>
      <vt:lpstr>TAC Poll Results Highlights  </vt:lpstr>
      <vt:lpstr>Round Table 1. Innovations Show and Tell Selected Highlights  </vt:lpstr>
      <vt:lpstr>Round Table 1. Innovations Show and Tell continued  </vt:lpstr>
      <vt:lpstr>Presentation: ODOT Maintenance Savings via Fuel Tax</vt:lpstr>
      <vt:lpstr>Round Table 2. Deploying Cones or Barrels Selected Highlights</vt:lpstr>
      <vt:lpstr>Round Table 3. Follow up solutions for staffing shortages Selected Highlights</vt:lpstr>
      <vt:lpstr>Business and Planning Meeting</vt:lpstr>
      <vt:lpstr>Presentation: National Local &amp; Tribal Technical Assistance Program</vt:lpstr>
      <vt:lpstr>Takeaways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Boundaries Pooled Fund</dc:title>
  <dc:creator>Thomas Lyden</dc:creator>
  <cp:lastModifiedBy>Katie Johnson</cp:lastModifiedBy>
  <cp:revision>216</cp:revision>
  <dcterms:created xsi:type="dcterms:W3CDTF">2016-06-01T19:26:11Z</dcterms:created>
  <dcterms:modified xsi:type="dcterms:W3CDTF">2023-04-28T23:18:08Z</dcterms:modified>
</cp:coreProperties>
</file>