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62" r:id="rId3"/>
    <p:sldId id="263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9" r:id="rId12"/>
    <p:sldId id="276" r:id="rId13"/>
    <p:sldId id="266" r:id="rId14"/>
    <p:sldId id="268" r:id="rId15"/>
    <p:sldId id="280" r:id="rId16"/>
    <p:sldId id="26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Hirt" initials="BH" lastIdx="1" clrIdx="0">
    <p:extLst>
      <p:ext uri="{19B8F6BF-5375-455C-9EA6-DF929625EA0E}">
        <p15:presenceInfo xmlns:p15="http://schemas.microsoft.com/office/powerpoint/2012/main" userId="c821d85cec82d3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5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3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5F556-2B9E-48AC-B6CE-BE7068CD91C0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B6BC8-5E33-4ABB-9647-9AA9169E9E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6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7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66464"/>
            <a:ext cx="11582400" cy="5337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129"/>
            <a:ext cx="11582400" cy="42810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24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17595A1-E662-44A4-8EC8-6B8BD2DF7BDE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3E973C8-FEF9-468C-B9E7-950CD5904C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4049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133387"/>
            <a:ext cx="11582400" cy="39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endParaRPr lang="en-US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0" y="64770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12192000" cy="91440"/>
          </a:xfrm>
          <a:prstGeom prst="rect">
            <a:avLst/>
          </a:prstGeom>
          <a:solidFill>
            <a:srgbClr val="FEE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6553200"/>
            <a:ext cx="1220493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3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95602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•"/>
        <a:defRPr sz="2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  <a:cs typeface="Trebuchet MS" panose="020B0603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95602"/>
        </a:buClr>
        <a:buChar char="–"/>
        <a:defRPr sz="24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–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45270"/>
        </a:buClr>
        <a:buChar char="»"/>
        <a:defRPr sz="1800">
          <a:solidFill>
            <a:schemeClr val="tx1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maintainroads.org/may-2022-sacramento-ca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jpeg"/><Relationship Id="rId5" Type="http://schemas.openxmlformats.org/officeDocument/2006/relationships/image" Target="../media/image1.jpg"/><Relationship Id="rId4" Type="http://schemas.openxmlformats.org/officeDocument/2006/relationships/hyperlink" Target="https://www.flickr.com/photos/152314460@N02/albums/7217772029866435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27937"/>
            <a:ext cx="11582400" cy="533760"/>
          </a:xfrm>
        </p:spPr>
        <p:txBody>
          <a:bodyPr/>
          <a:lstStyle/>
          <a:p>
            <a:r>
              <a:rPr lang="en-US" sz="4400" dirty="0"/>
              <a:t>May 2022 Peer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5058032" cy="3992777"/>
          </a:xfrm>
        </p:spPr>
        <p:txBody>
          <a:bodyPr/>
          <a:lstStyle/>
          <a:p>
            <a:r>
              <a:rPr lang="en-US" sz="2400" dirty="0"/>
              <a:t>No Boundaries held its first peer exchange of 2022 from May 3-5</a:t>
            </a:r>
          </a:p>
          <a:p>
            <a:pPr lvl="1"/>
            <a:r>
              <a:rPr lang="en-US" sz="2000" dirty="0"/>
              <a:t>In-person meeting in Sacramento</a:t>
            </a:r>
          </a:p>
          <a:p>
            <a:pPr lvl="1"/>
            <a:r>
              <a:rPr lang="en-US" sz="2000" dirty="0"/>
              <a:t>Simultaneous virtual option for remote participants</a:t>
            </a:r>
          </a:p>
          <a:p>
            <a:r>
              <a:rPr lang="en-US" sz="2400" dirty="0"/>
              <a:t>Meeting information at </a:t>
            </a:r>
            <a:r>
              <a:rPr lang="en-US" sz="2400" dirty="0">
                <a:hlinkClick r:id="rId2"/>
              </a:rPr>
              <a:t>maintainroads.org/may-2022-sacramento-ca/</a:t>
            </a:r>
            <a:endParaRPr lang="en-US" sz="2400" dirty="0"/>
          </a:p>
          <a:p>
            <a:pPr lvl="1"/>
            <a:r>
              <a:rPr lang="en-US" sz="2000" dirty="0"/>
              <a:t>Detailed documentation available for members with login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2B9E4-8D4B-882F-0488-CB2117C2B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654" y="2176636"/>
            <a:ext cx="6204401" cy="379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08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Show &amp; Tell </a:t>
            </a:r>
            <a:r>
              <a:rPr lang="en-US" sz="1800" dirty="0"/>
              <a:t>continued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974866"/>
            <a:ext cx="5445070" cy="4033893"/>
          </a:xfrm>
        </p:spPr>
        <p:txBody>
          <a:bodyPr/>
          <a:lstStyle/>
          <a:p>
            <a:r>
              <a:rPr lang="en-US" sz="2400" dirty="0"/>
              <a:t>Full-depth reclamation with in-house resources for rural highway (Texas)</a:t>
            </a:r>
          </a:p>
          <a:p>
            <a:r>
              <a:rPr lang="en-US" sz="2400" dirty="0"/>
              <a:t>Online maintenance work request form for use by the public (South Carolina)</a:t>
            </a:r>
          </a:p>
          <a:p>
            <a:r>
              <a:rPr lang="en-US" sz="2400" dirty="0"/>
              <a:t>Corrugated culvert straightener (Louisiana)</a:t>
            </a:r>
            <a:r>
              <a:rPr lang="en-US" sz="2400" dirty="0">
                <a:solidFill>
                  <a:srgbClr val="C95602"/>
                </a:solidFill>
              </a:rPr>
              <a:t> ►</a:t>
            </a:r>
          </a:p>
          <a:p>
            <a:r>
              <a:rPr lang="en-US" sz="2400" dirty="0"/>
              <a:t>Research into screening median drainage (Ohio)</a:t>
            </a:r>
            <a:endParaRPr lang="en-US" sz="2400" dirty="0">
              <a:solidFill>
                <a:srgbClr val="C9560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D74AA-2380-1026-67F7-450FB0827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037" y="2133507"/>
            <a:ext cx="5223592" cy="34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5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Show &amp; Tell </a:t>
            </a:r>
            <a:r>
              <a:rPr lang="en-US" sz="1800" dirty="0"/>
              <a:t>continued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4067"/>
            <a:ext cx="7025898" cy="4033893"/>
          </a:xfrm>
        </p:spPr>
        <p:txBody>
          <a:bodyPr/>
          <a:lstStyle/>
          <a:p>
            <a:r>
              <a:rPr lang="en-US" sz="2400" dirty="0"/>
              <a:t>Arizona’s “Guardrail Crab” for easy movement and placement of guardrail (Colorado) </a:t>
            </a:r>
            <a:r>
              <a:rPr lang="en-US" sz="2400" dirty="0">
                <a:solidFill>
                  <a:srgbClr val="C95602"/>
                </a:solidFill>
              </a:rPr>
              <a:t>►</a:t>
            </a:r>
          </a:p>
          <a:p>
            <a:r>
              <a:rPr lang="en-US" sz="2400" dirty="0"/>
              <a:t>Set up community of practices within the agency with push alerts when ideas are submitted (Virginia)</a:t>
            </a:r>
          </a:p>
          <a:p>
            <a:r>
              <a:rPr lang="en-US" sz="2400" dirty="0"/>
              <a:t>Water-activated pavement patch (Connecticut)</a:t>
            </a:r>
          </a:p>
          <a:p>
            <a:pPr lvl="1"/>
            <a:r>
              <a:rPr lang="en-US" sz="2000" dirty="0"/>
              <a:t>Working well with staff training and guidance</a:t>
            </a:r>
          </a:p>
          <a:p>
            <a:r>
              <a:rPr lang="en-US" sz="2400" dirty="0"/>
              <a:t>Tailgate prop fabricated with used signposts; employee recognition (Indiana)</a:t>
            </a:r>
          </a:p>
          <a:p>
            <a:r>
              <a:rPr lang="en-US" sz="2400" dirty="0"/>
              <a:t>“Innovation Station” idea submission program (California)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492E43-8D3B-4D7C-38C1-1C0F0309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38" y="1268036"/>
            <a:ext cx="4277511" cy="49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Caltrans Drone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396" y="1853801"/>
            <a:ext cx="6376921" cy="42666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Alan Sharon</a:t>
            </a:r>
          </a:p>
          <a:p>
            <a:r>
              <a:rPr lang="en-US" sz="2400" dirty="0"/>
              <a:t>Unmanned aerial systems maintenance</a:t>
            </a:r>
            <a:br>
              <a:rPr lang="en-US" sz="2400" dirty="0"/>
            </a:br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Wildfire response</a:t>
            </a:r>
          </a:p>
          <a:p>
            <a:pPr lvl="1"/>
            <a:r>
              <a:rPr lang="en-US" sz="2000" dirty="0"/>
              <a:t>Landslide and rockfall mitigation</a:t>
            </a:r>
          </a:p>
          <a:p>
            <a:pPr lvl="1"/>
            <a:r>
              <a:rPr lang="en-US" sz="2000" dirty="0"/>
              <a:t>Crash response</a:t>
            </a:r>
          </a:p>
          <a:p>
            <a:pPr lvl="1"/>
            <a:r>
              <a:rPr lang="en-US" sz="2000" dirty="0"/>
              <a:t>Encampment documentation</a:t>
            </a:r>
          </a:p>
          <a:p>
            <a:pPr lvl="1"/>
            <a:r>
              <a:rPr lang="en-US" sz="2000" dirty="0"/>
              <a:t>Hazmat response</a:t>
            </a:r>
          </a:p>
          <a:p>
            <a:pPr lvl="1"/>
            <a:r>
              <a:rPr lang="en-US" sz="2000" dirty="0"/>
              <a:t>Culvert inspection</a:t>
            </a:r>
          </a:p>
          <a:p>
            <a:pPr lvl="1"/>
            <a:r>
              <a:rPr lang="en-US" sz="2000" dirty="0"/>
              <a:t>Explosives</a:t>
            </a:r>
          </a:p>
          <a:p>
            <a:pPr lvl="1"/>
            <a:r>
              <a:rPr lang="en-US" sz="2000" dirty="0"/>
              <a:t>Propellants</a:t>
            </a:r>
          </a:p>
          <a:p>
            <a:pPr lvl="1"/>
            <a:r>
              <a:rPr lang="en-US" sz="2000" dirty="0"/>
              <a:t>Steep terrain mapping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E3C70F-EA67-5EF0-8300-89D886BC2F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683" y="1974866"/>
            <a:ext cx="4452069" cy="23557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73262-3531-CCBC-9CDB-D89F07B0C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717" y="3901478"/>
            <a:ext cx="3155966" cy="1790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E7AB1-566B-9532-6EC1-6707C472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4896863"/>
            <a:ext cx="2141838" cy="1486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C5427-158C-CDAF-F048-CAA5DB1C0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665" y="4829941"/>
            <a:ext cx="2819704" cy="1491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86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and Planning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Commitments and transfers; budget and spending</a:t>
            </a:r>
          </a:p>
          <a:p>
            <a:r>
              <a:rPr lang="en-US" dirty="0"/>
              <a:t>Marketing planning and website updates</a:t>
            </a:r>
          </a:p>
          <a:p>
            <a:r>
              <a:rPr lang="en-US" sz="2800" dirty="0"/>
              <a:t>Recent additions and next steps for the innovation database </a:t>
            </a:r>
          </a:p>
          <a:p>
            <a:r>
              <a:rPr lang="en-US" dirty="0"/>
              <a:t>Informal surveys – process and semiannual wrap-up</a:t>
            </a:r>
          </a:p>
          <a:p>
            <a:r>
              <a:rPr lang="en-US" dirty="0"/>
              <a:t>Summer AASHTO MAC presentations (June webinar, July meeting)</a:t>
            </a:r>
          </a:p>
          <a:p>
            <a:r>
              <a:rPr lang="en-US" dirty="0"/>
              <a:t>Review of workforce shortage synthesis in progress</a:t>
            </a:r>
          </a:p>
          <a:p>
            <a:r>
              <a:rPr lang="en-US" dirty="0"/>
              <a:t>Next peer exchanges: fall 2022 and spring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2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Presentation: American Public Work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051" y="2313208"/>
            <a:ext cx="6599197" cy="33664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Helena Allison, APWA Technical Director, Transportation  </a:t>
            </a:r>
          </a:p>
          <a:p>
            <a:r>
              <a:rPr lang="en-US" sz="2800" dirty="0"/>
              <a:t>Overview, mission and scope of APWA and its membership</a:t>
            </a:r>
          </a:p>
          <a:p>
            <a:r>
              <a:rPr lang="en-US" dirty="0"/>
              <a:t>Possible future links between APWA, No Boundaries, LTAPs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26725C-FA38-166F-5215-BA91651AD3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01" y="2271272"/>
            <a:ext cx="4000923" cy="2034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7E572-EA36-14FA-5E9D-B38780D462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712095"/>
            <a:ext cx="3948677" cy="138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67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4. Supply Shortage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Supply shortages are a big issue</a:t>
            </a:r>
          </a:p>
          <a:p>
            <a:pPr lvl="1"/>
            <a:r>
              <a:rPr lang="en-US" sz="2000" dirty="0"/>
              <a:t>Components, building materials, and consumables (salt)</a:t>
            </a:r>
          </a:p>
          <a:p>
            <a:pPr lvl="1"/>
            <a:r>
              <a:rPr lang="en-US" sz="2000" dirty="0"/>
              <a:t>“Cannibalization” of equipment for parts and sharing materials across regions</a:t>
            </a:r>
          </a:p>
          <a:p>
            <a:pPr lvl="1"/>
            <a:r>
              <a:rPr lang="en-US" sz="2000" dirty="0"/>
              <a:t>Difficulty in keeping LOS, but all are working hard to do so</a:t>
            </a:r>
          </a:p>
          <a:p>
            <a:r>
              <a:rPr lang="en-US" sz="2400" dirty="0"/>
              <a:t>Price increases — order early and plan ahead</a:t>
            </a:r>
          </a:p>
          <a:p>
            <a:r>
              <a:rPr lang="en-US" sz="2400" dirty="0"/>
              <a:t>Innovating contracting</a:t>
            </a:r>
          </a:p>
          <a:p>
            <a:pPr lvl="1"/>
            <a:r>
              <a:rPr lang="en-US" sz="2000" dirty="0"/>
              <a:t>Drive to a neighboring state for materials (salt)</a:t>
            </a:r>
          </a:p>
          <a:p>
            <a:pPr lvl="1"/>
            <a:r>
              <a:rPr lang="en-US" sz="2000" dirty="0"/>
              <a:t>Perform work that can be done with fewer trucks, or work that doesn’t require trucks</a:t>
            </a:r>
          </a:p>
          <a:p>
            <a:pPr lvl="1"/>
            <a:r>
              <a:rPr lang="en-US" sz="2000" dirty="0"/>
              <a:t>Add penalties to contracting for late delivery or </a:t>
            </a:r>
            <a:r>
              <a:rPr lang="en-US" sz="2000" dirty="0" err="1"/>
              <a:t>nondelivery</a:t>
            </a:r>
            <a:endParaRPr lang="en-US" sz="2000" dirty="0"/>
          </a:p>
          <a:p>
            <a:pPr lvl="1"/>
            <a:r>
              <a:rPr lang="en-US" sz="2000" dirty="0"/>
              <a:t>Decouple shipping and materials costs</a:t>
            </a:r>
          </a:p>
          <a:p>
            <a:pPr lvl="1"/>
            <a:r>
              <a:rPr lang="en-US" sz="2000" dirty="0"/>
              <a:t>Remove expensive, noncritical items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6593EF-F3B9-4BEE-3363-A2F2F971A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88" y="1166464"/>
            <a:ext cx="2109112" cy="2812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Site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387"/>
            <a:ext cx="6466703" cy="3992777"/>
          </a:xfrm>
        </p:spPr>
        <p:txBody>
          <a:bodyPr/>
          <a:lstStyle/>
          <a:p>
            <a:r>
              <a:rPr lang="en-US" b="1" dirty="0"/>
              <a:t>Caltrans HQ Equipment Shop</a:t>
            </a:r>
            <a:r>
              <a:rPr lang="en-US" dirty="0"/>
              <a:t> Sacramento, CA—Technical tour</a:t>
            </a:r>
          </a:p>
          <a:p>
            <a:r>
              <a:rPr lang="en-US" b="1" dirty="0"/>
              <a:t>Maintenance Training Academy Back Lot</a:t>
            </a:r>
            <a:r>
              <a:rPr lang="en-US" dirty="0"/>
              <a:t> Hands-on demonstration and Q-and-A</a:t>
            </a:r>
          </a:p>
          <a:p>
            <a:r>
              <a:rPr lang="en-US" dirty="0"/>
              <a:t>Pictures </a:t>
            </a:r>
            <a:r>
              <a:rPr lang="en-US" dirty="0">
                <a:hlinkClick r:id="rId4"/>
              </a:rPr>
              <a:t>available on Flickr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768443-A15F-E214-9F2F-E9316A6300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084" y="3798777"/>
            <a:ext cx="4362450" cy="2493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50616D-B934-C10A-0155-0411D5ED64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503" y="1166464"/>
            <a:ext cx="2109112" cy="28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00224"/>
            <a:ext cx="11582400" cy="3563450"/>
          </a:xfrm>
        </p:spPr>
        <p:txBody>
          <a:bodyPr/>
          <a:lstStyle/>
          <a:p>
            <a:r>
              <a:rPr lang="en-US" sz="2400" dirty="0"/>
              <a:t>“Aha moments,” big takeaways and great ideas to borrow or learn more about came from all portions of the meeting</a:t>
            </a:r>
          </a:p>
          <a:p>
            <a:pPr lvl="1"/>
            <a:r>
              <a:rPr lang="en-US" sz="2000" dirty="0"/>
              <a:t>Presentations</a:t>
            </a:r>
          </a:p>
          <a:p>
            <a:pPr lvl="1"/>
            <a:r>
              <a:rPr lang="en-US" sz="2000" dirty="0"/>
              <a:t>Roundtable discussions</a:t>
            </a:r>
          </a:p>
          <a:p>
            <a:pPr lvl="1"/>
            <a:r>
              <a:rPr lang="en-US" sz="2000" dirty="0"/>
              <a:t>Technical tours</a:t>
            </a:r>
          </a:p>
          <a:p>
            <a:pPr lvl="1"/>
            <a:r>
              <a:rPr lang="en-US" sz="2000" dirty="0"/>
              <a:t>Informal and offline networking</a:t>
            </a:r>
          </a:p>
          <a:p>
            <a:r>
              <a:rPr lang="en-US" sz="2400" dirty="0"/>
              <a:t>Need for additional strategic definition and direction for Year 3 and beyond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BA93E0-49D6-14F2-23FF-C03D209CB3B9}"/>
              </a:ext>
            </a:extLst>
          </p:cNvPr>
          <p:cNvSpPr txBox="1">
            <a:spLocks/>
          </p:cNvSpPr>
          <p:nvPr/>
        </p:nvSpPr>
        <p:spPr bwMode="auto">
          <a:xfrm>
            <a:off x="304800" y="4729914"/>
            <a:ext cx="11582400" cy="5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95602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/>
              <a:t>Future Meetings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1E1D34-CFC5-0375-DA97-68495C17F223}"/>
              </a:ext>
            </a:extLst>
          </p:cNvPr>
          <p:cNvSpPr txBox="1">
            <a:spLocks/>
          </p:cNvSpPr>
          <p:nvPr/>
        </p:nvSpPr>
        <p:spPr bwMode="auto">
          <a:xfrm>
            <a:off x="304800" y="5291847"/>
            <a:ext cx="11582400" cy="9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•"/>
              <a:defRPr sz="2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rebuchet MS" panose="020B0603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95602"/>
              </a:buClr>
              <a:buChar char="–"/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–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45270"/>
              </a:buClr>
              <a:buChar char="»"/>
              <a:defRPr sz="18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New York State in Fall 2022</a:t>
            </a:r>
          </a:p>
          <a:p>
            <a:r>
              <a:rPr lang="en-US" sz="2400" kern="0" dirty="0"/>
              <a:t>Missouri in Spring 2023</a:t>
            </a:r>
          </a:p>
        </p:txBody>
      </p:sp>
    </p:spTree>
    <p:extLst>
      <p:ext uri="{BB962C8B-B14F-4D97-AF65-F5344CB8AC3E}">
        <p14:creationId xmlns:p14="http://schemas.microsoft.com/office/powerpoint/2010/main" val="11422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Caltrans Welcome and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670" y="1845129"/>
            <a:ext cx="5667632" cy="428103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Sergio Aceves, Division Chief, Caltrans Maintenance</a:t>
            </a:r>
          </a:p>
          <a:p>
            <a:r>
              <a:rPr lang="en-US" sz="2000" dirty="0"/>
              <a:t>Maintenance priorities on safety</a:t>
            </a:r>
          </a:p>
          <a:p>
            <a:r>
              <a:rPr lang="en-US" sz="2000" dirty="0"/>
              <a:t>Strategic planning</a:t>
            </a:r>
          </a:p>
          <a:p>
            <a:r>
              <a:rPr lang="en-US" sz="2000" dirty="0"/>
              <a:t>Caltrans maintenance innovations and implementation of new technology</a:t>
            </a:r>
          </a:p>
          <a:p>
            <a:r>
              <a:rPr lang="en-US" sz="2000" dirty="0"/>
              <a:t>Q&amp;A for different maintenance issues (wrong-way driving, encampments)</a:t>
            </a:r>
          </a:p>
          <a:p>
            <a:pPr lvl="1"/>
            <a:r>
              <a:rPr lang="en-US" sz="2000" dirty="0"/>
              <a:t>Contracting details</a:t>
            </a:r>
          </a:p>
          <a:p>
            <a:pPr lvl="1"/>
            <a:r>
              <a:rPr lang="en-US" sz="2000" dirty="0"/>
              <a:t>Budget allocation</a:t>
            </a:r>
          </a:p>
          <a:p>
            <a:pPr lvl="1"/>
            <a:r>
              <a:rPr lang="en-US" sz="2000" dirty="0"/>
              <a:t>Roles, responsibilities, liabilities for different state agencies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D328B-BF50-F06E-FDFC-E3FEB7A0E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0" y="1974866"/>
            <a:ext cx="5283200" cy="396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0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1. Guard Rail Best Practices and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129"/>
            <a:ext cx="5012623" cy="4281035"/>
          </a:xfrm>
        </p:spPr>
        <p:txBody>
          <a:bodyPr/>
          <a:lstStyle/>
          <a:p>
            <a:r>
              <a:rPr lang="en-US" sz="2000" dirty="0"/>
              <a:t>Requirements and official procedures</a:t>
            </a:r>
          </a:p>
          <a:p>
            <a:r>
              <a:rPr lang="en-US" sz="2000" dirty="0"/>
              <a:t>Issues</a:t>
            </a:r>
          </a:p>
          <a:p>
            <a:pPr lvl="1"/>
            <a:r>
              <a:rPr lang="en-US" sz="1800" dirty="0"/>
              <a:t>Types of rail</a:t>
            </a:r>
          </a:p>
          <a:p>
            <a:pPr lvl="1"/>
            <a:r>
              <a:rPr lang="en-US" sz="1800" dirty="0"/>
              <a:t>Delivery time – highly variable</a:t>
            </a:r>
          </a:p>
          <a:p>
            <a:pPr lvl="1"/>
            <a:r>
              <a:rPr lang="en-US" sz="1800" dirty="0"/>
              <a:t>Funding and allocation</a:t>
            </a:r>
          </a:p>
          <a:p>
            <a:pPr lvl="1"/>
            <a:r>
              <a:rPr lang="en-US" sz="1800" dirty="0"/>
              <a:t>Training</a:t>
            </a:r>
          </a:p>
          <a:p>
            <a:pPr lvl="1"/>
            <a:r>
              <a:rPr lang="en-US" sz="1800" dirty="0"/>
              <a:t>Finding parts for older-type rail</a:t>
            </a:r>
          </a:p>
          <a:p>
            <a:r>
              <a:rPr lang="en-US" sz="2000" dirty="0"/>
              <a:t>Innovations</a:t>
            </a:r>
          </a:p>
          <a:p>
            <a:pPr lvl="1"/>
            <a:r>
              <a:rPr lang="en-US" sz="1800" dirty="0"/>
              <a:t>Benefits of sole sourcing</a:t>
            </a:r>
          </a:p>
          <a:p>
            <a:pPr lvl="1"/>
            <a:r>
              <a:rPr lang="en-US" sz="1800" dirty="0"/>
              <a:t>Guardrail crash sensors</a:t>
            </a:r>
          </a:p>
          <a:p>
            <a:pPr lvl="1"/>
            <a:r>
              <a:rPr lang="en-US" sz="1800" dirty="0"/>
              <a:t>Inventory app</a:t>
            </a:r>
          </a:p>
          <a:p>
            <a:pPr lvl="1"/>
            <a:r>
              <a:rPr lang="en-US" sz="1800" dirty="0"/>
              <a:t>New equipment to conduct repairs/replacement</a:t>
            </a:r>
          </a:p>
          <a:p>
            <a:pPr lvl="2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984F1-17B3-F8AA-214A-289457700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173" y="1973730"/>
            <a:ext cx="5012623" cy="2617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0CB56C-88C2-FB1B-60F1-4D46C2A347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6286" y="3006816"/>
            <a:ext cx="3950777" cy="2963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EE9F01-A5E3-B6CC-4DF6-2BA618F687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4173" y="4770472"/>
            <a:ext cx="3018971" cy="1606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837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Front Range Community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0" y="1974867"/>
            <a:ext cx="4572000" cy="41512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Susan Baillargeon</a:t>
            </a:r>
          </a:p>
          <a:p>
            <a:r>
              <a:rPr lang="en-US" sz="2000" dirty="0"/>
              <a:t>Update on Associates Degree Program</a:t>
            </a:r>
          </a:p>
          <a:p>
            <a:pPr lvl="1"/>
            <a:r>
              <a:rPr lang="en-US" sz="1600" dirty="0"/>
              <a:t>Enrollment and progress since previous No Boundaries meeting</a:t>
            </a:r>
          </a:p>
          <a:p>
            <a:pPr lvl="1"/>
            <a:r>
              <a:rPr lang="en-US" sz="1600" dirty="0"/>
              <a:t>Coursework and requirements</a:t>
            </a:r>
          </a:p>
          <a:p>
            <a:r>
              <a:rPr lang="en-US" sz="2000" dirty="0"/>
              <a:t>High School Internship Program</a:t>
            </a:r>
          </a:p>
          <a:p>
            <a:pPr lvl="1"/>
            <a:r>
              <a:rPr lang="en-US" sz="1600" dirty="0"/>
              <a:t>Piloted spring 2022</a:t>
            </a:r>
          </a:p>
          <a:p>
            <a:pPr lvl="1"/>
            <a:r>
              <a:rPr lang="en-US" sz="1600" dirty="0"/>
              <a:t>Components</a:t>
            </a:r>
          </a:p>
          <a:p>
            <a:pPr lvl="2"/>
            <a:r>
              <a:rPr lang="en-US" sz="1400" dirty="0"/>
              <a:t>OSHA 10-hour certification</a:t>
            </a:r>
          </a:p>
          <a:p>
            <a:pPr lvl="2"/>
            <a:r>
              <a:rPr lang="en-US" sz="1400" dirty="0"/>
              <a:t>Highway 101 Intro to Highway Maintenance course</a:t>
            </a:r>
          </a:p>
          <a:p>
            <a:pPr lvl="2"/>
            <a:r>
              <a:rPr lang="en-US" sz="1400" dirty="0"/>
              <a:t>Internship</a:t>
            </a:r>
          </a:p>
          <a:p>
            <a:pPr lvl="1"/>
            <a:r>
              <a:rPr lang="en-US" sz="1600" dirty="0"/>
              <a:t>Benefits to agencies and to students</a:t>
            </a:r>
          </a:p>
          <a:p>
            <a:pPr lvl="1"/>
            <a:endParaRPr lang="en-US" sz="1400" dirty="0"/>
          </a:p>
          <a:p>
            <a:pPr lvl="2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561182-D722-39CE-8E77-92008E975F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265" y="1974866"/>
            <a:ext cx="3850324" cy="2471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B43A43-14DF-CD99-67F5-EFE01C3290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73" y="3590263"/>
            <a:ext cx="3731742" cy="2101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A2747-BE8B-525C-7246-DB4BE6E22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620" y="4890959"/>
            <a:ext cx="26193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5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Caltrans Plans for Zero Emission Vehicles (ZEVs)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0162"/>
            <a:ext cx="7356389" cy="369600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Ed Hardiman and </a:t>
            </a:r>
            <a:r>
              <a:rPr lang="en-US" sz="2400" dirty="0" err="1"/>
              <a:t>Barby</a:t>
            </a:r>
            <a:r>
              <a:rPr lang="en-US" sz="2400" dirty="0"/>
              <a:t> Valentine</a:t>
            </a:r>
          </a:p>
          <a:p>
            <a:r>
              <a:rPr lang="en-US" sz="2400" dirty="0"/>
              <a:t>Need for emission reduction </a:t>
            </a:r>
          </a:p>
          <a:p>
            <a:r>
              <a:rPr lang="en-US" sz="2400" dirty="0"/>
              <a:t>California executive orders and California Air Resources Board ZEV regulations</a:t>
            </a:r>
          </a:p>
          <a:p>
            <a:pPr lvl="1"/>
            <a:r>
              <a:rPr lang="en-US" sz="2000" dirty="0"/>
              <a:t>Advanced clean truck, clean fleet, commercial harbor craft, emission forklifts</a:t>
            </a:r>
          </a:p>
          <a:p>
            <a:r>
              <a:rPr lang="en-US" sz="2400" dirty="0"/>
              <a:t>“Breathe Clean CA” funding</a:t>
            </a:r>
          </a:p>
          <a:p>
            <a:r>
              <a:rPr lang="en-US" sz="2400" dirty="0"/>
              <a:t>Fleet greening in California</a:t>
            </a:r>
          </a:p>
          <a:p>
            <a:pPr lvl="1"/>
            <a:r>
              <a:rPr lang="en-US" sz="2000" dirty="0"/>
              <a:t>Charging installation progress and issues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F091EF-DC11-3D9A-EB51-3041D10D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093" y="1859537"/>
            <a:ext cx="3810257" cy="4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2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Presentation: Caltrans Safety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71" y="1853801"/>
            <a:ext cx="4794840" cy="42666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Joe Horton, Division of Research, Innovation and System Information</a:t>
            </a:r>
          </a:p>
          <a:p>
            <a:r>
              <a:rPr lang="en-US" sz="2400" dirty="0"/>
              <a:t>Safety research</a:t>
            </a:r>
          </a:p>
          <a:p>
            <a:pPr lvl="1"/>
            <a:r>
              <a:rPr lang="en-US" sz="2000" dirty="0"/>
              <a:t>MASH testing for bridge rails and barriers</a:t>
            </a:r>
          </a:p>
          <a:p>
            <a:pPr lvl="1"/>
            <a:r>
              <a:rPr lang="en-US" sz="2000" dirty="0"/>
              <a:t>Automated truck mounted attenuators</a:t>
            </a:r>
          </a:p>
          <a:p>
            <a:pPr lvl="1"/>
            <a:r>
              <a:rPr lang="en-US" sz="2000" dirty="0"/>
              <a:t>Work zone alarms</a:t>
            </a:r>
          </a:p>
          <a:p>
            <a:pPr lvl="1"/>
            <a:r>
              <a:rPr lang="en-US" sz="2000" dirty="0"/>
              <a:t>Orange stripe in construction zone</a:t>
            </a:r>
          </a:p>
          <a:p>
            <a:pPr lvl="1"/>
            <a:r>
              <a:rPr lang="en-US" sz="2000" dirty="0"/>
              <a:t>Work zone ITS: HAAS alert, </a:t>
            </a:r>
            <a:r>
              <a:rPr lang="en-US" sz="2000" dirty="0" err="1"/>
              <a:t>iCone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84CE5-C4B9-5EC2-297F-BC67EC2E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39" y="1976925"/>
            <a:ext cx="1888062" cy="1927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B34F0-F155-D8C3-58FD-4229905B49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35" y="1974866"/>
            <a:ext cx="4313409" cy="3825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254870-4F59-5227-9A59-CF0E2EDD9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138" y="4079869"/>
            <a:ext cx="1888062" cy="1739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19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2. Impact of New Commercial Driver’s License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09737"/>
            <a:ext cx="11582400" cy="3616428"/>
          </a:xfrm>
        </p:spPr>
        <p:txBody>
          <a:bodyPr/>
          <a:lstStyle/>
          <a:p>
            <a:r>
              <a:rPr lang="en-US" dirty="0"/>
              <a:t>Review of survey in progress on this topic, part of a No Boundaries synthesis on workforce shortages</a:t>
            </a:r>
          </a:p>
          <a:p>
            <a:pPr lvl="1"/>
            <a:r>
              <a:rPr lang="en-US" dirty="0"/>
              <a:t>8 states responding</a:t>
            </a:r>
          </a:p>
          <a:p>
            <a:pPr lvl="2"/>
            <a:r>
              <a:rPr lang="en-US" dirty="0"/>
              <a:t>Impacts so far of new federal CDL rules</a:t>
            </a:r>
          </a:p>
          <a:p>
            <a:pPr lvl="2"/>
            <a:r>
              <a:rPr lang="en-US" dirty="0"/>
              <a:t>Agency changes being made to meet requirements</a:t>
            </a:r>
          </a:p>
          <a:p>
            <a:pPr lvl="1"/>
            <a:r>
              <a:rPr lang="en-US" dirty="0"/>
              <a:t>Survey to close later in May</a:t>
            </a:r>
          </a:p>
          <a:p>
            <a:pPr lvl="1"/>
            <a:r>
              <a:rPr lang="en-US" dirty="0"/>
              <a:t>Addition of survey question on bonuses for CDLs (new-hires, existing agency employees) and associated noncompete agreements</a:t>
            </a:r>
          </a:p>
        </p:txBody>
      </p:sp>
    </p:spTree>
    <p:extLst>
      <p:ext uri="{BB962C8B-B14F-4D97-AF65-F5344CB8AC3E}">
        <p14:creationId xmlns:p14="http://schemas.microsoft.com/office/powerpoint/2010/main" val="139110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Table 3. Innovation Show &amp; Tell</a:t>
            </a:r>
            <a:br>
              <a:rPr lang="en-US" dirty="0"/>
            </a:br>
            <a:r>
              <a:rPr lang="en-US" sz="2000" dirty="0"/>
              <a:t>Selected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06" y="2110894"/>
            <a:ext cx="9317532" cy="3468689"/>
          </a:xfrm>
        </p:spPr>
        <p:txBody>
          <a:bodyPr/>
          <a:lstStyle/>
          <a:p>
            <a:r>
              <a:rPr lang="en-US" sz="2400" dirty="0"/>
              <a:t>Digitization of all VHS- and DVD-based training videos and making them available on an in-house server (Michigan)</a:t>
            </a:r>
          </a:p>
          <a:p>
            <a:pPr lvl="1"/>
            <a:r>
              <a:rPr lang="en-US" sz="2000" dirty="0"/>
              <a:t>Follow-up discussion on creating and publishing videos</a:t>
            </a:r>
          </a:p>
          <a:p>
            <a:r>
              <a:rPr lang="en-US" sz="2400" dirty="0"/>
              <a:t>Implementation of innovation program (Maine)</a:t>
            </a:r>
          </a:p>
          <a:p>
            <a:r>
              <a:rPr lang="en-US" sz="2400" dirty="0"/>
              <a:t>Use of mastic for pavement repairs and patching a “game-changer” for maintenance (New York)</a:t>
            </a:r>
          </a:p>
          <a:p>
            <a:pPr lvl="1"/>
            <a:r>
              <a:rPr lang="en-US" sz="2000" dirty="0"/>
              <a:t>More expensive than cold patch, but stays where you put it. Also less exposure for workers</a:t>
            </a:r>
          </a:p>
          <a:p>
            <a:r>
              <a:rPr lang="en-US" sz="2400" dirty="0"/>
              <a:t>STORRM app to record extreme weather events (Swift Transportation Operation Response and Recovery Monitoring). Serves state and FEMA needs (Louisiana) </a:t>
            </a:r>
            <a:r>
              <a:rPr lang="en-US" sz="2800" dirty="0">
                <a:solidFill>
                  <a:srgbClr val="C95602"/>
                </a:solidFill>
              </a:rPr>
              <a:t>►</a:t>
            </a:r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6C476-FAD0-699A-16CE-B6D01DAB3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4683" y="3429000"/>
            <a:ext cx="2289233" cy="2457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6FD823-BF19-D505-4BFD-402CE2E75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575" y="2163066"/>
            <a:ext cx="3237470" cy="12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Show &amp; Tell </a:t>
            </a:r>
            <a:r>
              <a:rPr lang="en-US" sz="1800" dirty="0"/>
              <a:t>continued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6845E-16E5-D571-3619-F1B11926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74866"/>
            <a:ext cx="10769600" cy="4033893"/>
          </a:xfrm>
        </p:spPr>
        <p:txBody>
          <a:bodyPr/>
          <a:lstStyle/>
          <a:p>
            <a:r>
              <a:rPr lang="en-US" sz="2400" dirty="0"/>
              <a:t>ESRI-based app for tracking and scheduling deer and bear carcass removal (Wisconsin)</a:t>
            </a:r>
          </a:p>
          <a:p>
            <a:r>
              <a:rPr lang="en-US" sz="2400" dirty="0"/>
              <a:t>Application for drone monitoring</a:t>
            </a:r>
            <a:br>
              <a:rPr lang="en-US" sz="2400" dirty="0"/>
            </a:br>
            <a:r>
              <a:rPr lang="en-US" sz="2400" dirty="0"/>
              <a:t>and documentation (logs,</a:t>
            </a:r>
            <a:br>
              <a:rPr lang="en-US" sz="2400" dirty="0"/>
            </a:br>
            <a:r>
              <a:rPr lang="en-US" sz="2400" dirty="0"/>
              <a:t>operations records, checklists,</a:t>
            </a:r>
            <a:br>
              <a:rPr lang="en-US" sz="2400" dirty="0"/>
            </a:br>
            <a:r>
              <a:rPr lang="en-US" sz="2400" dirty="0"/>
              <a:t>manuals) (North Dakota)</a:t>
            </a:r>
            <a:r>
              <a:rPr lang="en-US" sz="2400" dirty="0">
                <a:solidFill>
                  <a:srgbClr val="C95602"/>
                </a:solidFill>
              </a:rPr>
              <a:t> ►</a:t>
            </a:r>
          </a:p>
          <a:p>
            <a:r>
              <a:rPr lang="en-US" sz="2400" dirty="0"/>
              <a:t>“Amazon Store” for ordering</a:t>
            </a:r>
            <a:br>
              <a:rPr lang="en-US" sz="2400" dirty="0"/>
            </a:br>
            <a:r>
              <a:rPr lang="en-US" sz="2400" dirty="0"/>
              <a:t>innovations from</a:t>
            </a:r>
            <a:br>
              <a:rPr lang="en-US" sz="2400" dirty="0"/>
            </a:br>
            <a:r>
              <a:rPr lang="en-US" sz="2400" dirty="0"/>
              <a:t>Innovation Showcases (Missouri)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6DF9-74F0-441F-A8FE-AD6F1744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062" y="1559"/>
            <a:ext cx="3455950" cy="890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C727C1-D40B-56E1-AA80-A4DEF7AA07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185" y="2704289"/>
            <a:ext cx="6346211" cy="2987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435629"/>
      </p:ext>
    </p:extLst>
  </p:cSld>
  <p:clrMapOvr>
    <a:masterClrMapping/>
  </p:clrMapOvr>
</p:sld>
</file>

<file path=ppt/theme/theme1.xml><?xml version="1.0" encoding="utf-8"?>
<a:theme xmlns:a="http://schemas.openxmlformats.org/drawingml/2006/main" name="No Boundaries Presentation Templat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95602"/>
      </a:hlink>
      <a:folHlink>
        <a:srgbClr val="C9560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C95602"/>
    </a:hlink>
    <a:folHlink>
      <a:srgbClr val="C956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5080</TotalTime>
  <Words>958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No Boundaries Presentation Template</vt:lpstr>
      <vt:lpstr>May 2022 Peer Exchange</vt:lpstr>
      <vt:lpstr>Caltrans Welcome and Overview</vt:lpstr>
      <vt:lpstr>Round Table 1. Guard Rail Best Practices and Issues</vt:lpstr>
      <vt:lpstr>Presentation: Front Range Community College</vt:lpstr>
      <vt:lpstr>Presentation: Caltrans Plans for Zero Emission Vehicles (ZEVs)</vt:lpstr>
      <vt:lpstr>Presentation: Caltrans Safety Innovations</vt:lpstr>
      <vt:lpstr>Round Table 2. Impact of New Commercial Driver’s License Requirements</vt:lpstr>
      <vt:lpstr>Round Table 3. Innovation Show &amp; Tell Selected Highlights</vt:lpstr>
      <vt:lpstr>Innovation Show &amp; Tell continued</vt:lpstr>
      <vt:lpstr>Innovation Show &amp; Tell continued</vt:lpstr>
      <vt:lpstr>Innovation Show &amp; Tell continued</vt:lpstr>
      <vt:lpstr>Presentation: Caltrans Drone Program</vt:lpstr>
      <vt:lpstr>Business and Planning Meeting</vt:lpstr>
      <vt:lpstr>Presentation: American Public Work Association</vt:lpstr>
      <vt:lpstr>Round Table 4. Supply Shortage</vt:lpstr>
      <vt:lpstr>Technical Site Visits</vt:lpstr>
      <vt:lpstr>Takeaways</vt:lpstr>
    </vt:vector>
  </TitlesOfParts>
  <Company>Ohio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Boundaries Pooled Fund</dc:title>
  <dc:creator>Thomas Lyden</dc:creator>
  <cp:lastModifiedBy>Brian Hirt</cp:lastModifiedBy>
  <cp:revision>109</cp:revision>
  <dcterms:created xsi:type="dcterms:W3CDTF">2016-06-01T19:26:11Z</dcterms:created>
  <dcterms:modified xsi:type="dcterms:W3CDTF">2022-05-06T22:37:34Z</dcterms:modified>
</cp:coreProperties>
</file>