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6.jpg" ContentType="image/jpg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59" r:id="rId2"/>
    <p:sldId id="262" r:id="rId3"/>
    <p:sldId id="270" r:id="rId4"/>
    <p:sldId id="263" r:id="rId5"/>
    <p:sldId id="282" r:id="rId6"/>
    <p:sldId id="283" r:id="rId7"/>
    <p:sldId id="285" r:id="rId8"/>
    <p:sldId id="286" r:id="rId9"/>
    <p:sldId id="275" r:id="rId10"/>
    <p:sldId id="271" r:id="rId11"/>
    <p:sldId id="264" r:id="rId12"/>
    <p:sldId id="280" r:id="rId13"/>
    <p:sldId id="284" r:id="rId14"/>
    <p:sldId id="281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an Hirt" initials="BH" lastIdx="1" clrIdx="0">
    <p:extLst>
      <p:ext uri="{19B8F6BF-5375-455C-9EA6-DF929625EA0E}">
        <p15:presenceInfo xmlns:p15="http://schemas.microsoft.com/office/powerpoint/2012/main" userId="c821d85cec82d3a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56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20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5F556-2B9E-48AC-B6CE-BE7068CD91C0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B6BC8-5E33-4ABB-9647-9AA9169E9E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399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17595A1-E662-44A4-8EC8-6B8BD2DF7BDE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3E973C8-FEF9-468C-B9E7-950CD5904C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464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17595A1-E662-44A4-8EC8-6B8BD2DF7BDE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3E973C8-FEF9-468C-B9E7-950CD5904C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199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17595A1-E662-44A4-8EC8-6B8BD2DF7BDE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3E973C8-FEF9-468C-B9E7-950CD5904C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675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66464"/>
            <a:ext cx="11582400" cy="5337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45129"/>
            <a:ext cx="11582400" cy="428103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17595A1-E662-44A4-8EC8-6B8BD2DF7BDE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3E973C8-FEF9-468C-B9E7-950CD5904C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138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17595A1-E662-44A4-8EC8-6B8BD2DF7BDE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3E973C8-FEF9-468C-B9E7-950CD5904C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429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17595A1-E662-44A4-8EC8-6B8BD2DF7BDE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3E973C8-FEF9-468C-B9E7-950CD5904C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84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17595A1-E662-44A4-8EC8-6B8BD2DF7BDE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3E973C8-FEF9-468C-B9E7-950CD5904C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248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17595A1-E662-44A4-8EC8-6B8BD2DF7BDE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3E973C8-FEF9-468C-B9E7-950CD5904C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112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17595A1-E662-44A4-8EC8-6B8BD2DF7BDE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3E973C8-FEF9-468C-B9E7-950CD5904C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187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17595A1-E662-44A4-8EC8-6B8BD2DF7BDE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3E973C8-FEF9-468C-B9E7-950CD5904C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548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17595A1-E662-44A4-8EC8-6B8BD2DF7BDE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3E973C8-FEF9-468C-B9E7-950CD5904C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443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444049"/>
            <a:ext cx="11582400" cy="53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2133387"/>
            <a:ext cx="11582400" cy="399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endParaRPr lang="en-US" alt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Rectangle 16"/>
          <p:cNvSpPr/>
          <p:nvPr/>
        </p:nvSpPr>
        <p:spPr>
          <a:xfrm>
            <a:off x="0" y="6477000"/>
            <a:ext cx="12192000" cy="91440"/>
          </a:xfrm>
          <a:prstGeom prst="rect">
            <a:avLst/>
          </a:prstGeom>
          <a:solidFill>
            <a:srgbClr val="FEE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Rectangle 17"/>
          <p:cNvSpPr/>
          <p:nvPr/>
        </p:nvSpPr>
        <p:spPr>
          <a:xfrm>
            <a:off x="0" y="914400"/>
            <a:ext cx="12192000" cy="91440"/>
          </a:xfrm>
          <a:prstGeom prst="rect">
            <a:avLst/>
          </a:prstGeom>
          <a:solidFill>
            <a:srgbClr val="FEE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" name="Rectangle 18"/>
          <p:cNvSpPr/>
          <p:nvPr/>
        </p:nvSpPr>
        <p:spPr>
          <a:xfrm>
            <a:off x="0" y="6553200"/>
            <a:ext cx="12204931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335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95602"/>
          </a:solidFill>
          <a:latin typeface="Trebuchet MS" panose="020B0603020202020204" pitchFamily="34" charset="0"/>
          <a:ea typeface="MS PGothic" panose="020B0600070205080204" pitchFamily="34" charset="-128"/>
          <a:cs typeface="Trebuchet MS" panose="020B0603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95602"/>
        </a:buClr>
        <a:buChar char="•"/>
        <a:defRPr sz="2800">
          <a:solidFill>
            <a:schemeClr val="tx1"/>
          </a:solidFill>
          <a:latin typeface="Trebuchet MS" panose="020B0603020202020204" pitchFamily="34" charset="0"/>
          <a:ea typeface="MS PGothic" panose="020B0600070205080204" pitchFamily="34" charset="-128"/>
          <a:cs typeface="Trebuchet MS" panose="020B0603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C95602"/>
        </a:buClr>
        <a:buChar char="–"/>
        <a:defRPr sz="2400">
          <a:solidFill>
            <a:schemeClr val="tx1"/>
          </a:solidFill>
          <a:latin typeface="Trebuchet MS" panose="020B0603020202020204" pitchFamily="34" charset="0"/>
          <a:ea typeface="MS PGothic" panose="020B0600070205080204" pitchFamily="34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45270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Trebuchet MS" panose="020B0603020202020204" pitchFamily="34" charset="0"/>
          <a:ea typeface="MS PGothic" panose="020B0600070205080204" pitchFamily="34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345270"/>
        </a:buClr>
        <a:buChar char="–"/>
        <a:defRPr sz="1800">
          <a:solidFill>
            <a:schemeClr val="tx1"/>
          </a:solidFill>
          <a:latin typeface="Trebuchet MS" panose="020B0603020202020204" pitchFamily="34" charset="0"/>
          <a:ea typeface="MS PGothic" panose="020B0600070205080204" pitchFamily="34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345270"/>
        </a:buClr>
        <a:buChar char="»"/>
        <a:defRPr sz="1800">
          <a:solidFill>
            <a:schemeClr val="tx1"/>
          </a:solidFill>
          <a:latin typeface="Trebuchet MS" panose="020B0603020202020204" pitchFamily="34" charset="0"/>
          <a:ea typeface="MS PGothic" panose="020B0600070205080204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maintainroads.org/may-2022-sacramento-c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52314460@N02/albums/72177720303058651" TargetMode="External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27937"/>
            <a:ext cx="11582400" cy="533760"/>
          </a:xfrm>
        </p:spPr>
        <p:txBody>
          <a:bodyPr/>
          <a:lstStyle/>
          <a:p>
            <a:r>
              <a:rPr lang="en-US" sz="4400" dirty="0"/>
              <a:t>October 2022 Peer Exchange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33387"/>
            <a:ext cx="5058032" cy="3992777"/>
          </a:xfrm>
        </p:spPr>
        <p:txBody>
          <a:bodyPr/>
          <a:lstStyle/>
          <a:p>
            <a:r>
              <a:rPr lang="en-US" sz="2400" dirty="0"/>
              <a:t>No Boundaries held its second peer exchange of 2022 on October 18 and 19</a:t>
            </a:r>
          </a:p>
          <a:p>
            <a:pPr lvl="1"/>
            <a:r>
              <a:rPr lang="en-US" sz="2000" dirty="0"/>
              <a:t>Hosted by Indiana DOT</a:t>
            </a:r>
          </a:p>
          <a:p>
            <a:pPr lvl="1"/>
            <a:r>
              <a:rPr lang="en-US" sz="2000" dirty="0"/>
              <a:t>In-person meeting in Indianapolis</a:t>
            </a:r>
          </a:p>
          <a:p>
            <a:r>
              <a:rPr lang="en-US" sz="2400" dirty="0"/>
              <a:t>Meeting information at </a:t>
            </a:r>
            <a:r>
              <a:rPr lang="en-US" sz="2400" dirty="0">
                <a:hlinkClick r:id="rId2"/>
              </a:rPr>
              <a:t>maintainroads.org/october-2022-indianapolis/</a:t>
            </a:r>
            <a:endParaRPr lang="en-US" sz="2400" dirty="0"/>
          </a:p>
          <a:p>
            <a:pPr lvl="1"/>
            <a:r>
              <a:rPr lang="en-US" sz="2000" dirty="0"/>
              <a:t>Detailed documentation available for members with login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76DF9-74F0-441F-A8FE-AD6F17446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062" y="1559"/>
            <a:ext cx="3455950" cy="890263"/>
          </a:xfrm>
          <a:prstGeom prst="rect">
            <a:avLst/>
          </a:prstGeom>
        </p:spPr>
      </p:pic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3ACDD2D-F7D4-239E-8E19-62C008BB4E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160" y="2226411"/>
            <a:ext cx="5669581" cy="377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908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Presentation: National Pollinator Initiatives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995534"/>
            <a:ext cx="4893275" cy="410046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Stephanie Dobbs, Illinois DOT</a:t>
            </a:r>
          </a:p>
          <a:p>
            <a:r>
              <a:rPr lang="en-US" sz="2400" dirty="0"/>
              <a:t>Candidate Conservation Agreement with Assurances (CCAA)</a:t>
            </a:r>
          </a:p>
          <a:p>
            <a:pPr lvl="1"/>
            <a:r>
              <a:rPr lang="en-US" sz="2000" dirty="0"/>
              <a:t>Agencies can participate before a species is threatened</a:t>
            </a:r>
          </a:p>
          <a:p>
            <a:pPr lvl="1"/>
            <a:r>
              <a:rPr lang="en-US" sz="2000" dirty="0"/>
              <a:t>CCCA only covers rights-of-way</a:t>
            </a:r>
            <a:endParaRPr lang="en-US" dirty="0"/>
          </a:p>
          <a:p>
            <a:pPr lvl="1"/>
            <a:r>
              <a:rPr lang="en-US" sz="2000" dirty="0"/>
              <a:t>Cost for Illinois DOT to participate is $19k per year for 420,000 acres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76DF9-74F0-441F-A8FE-AD6F17446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062" y="1559"/>
            <a:ext cx="3455950" cy="890263"/>
          </a:xfrm>
          <a:prstGeom prst="rect">
            <a:avLst/>
          </a:prstGeom>
        </p:spPr>
      </p:pic>
      <p:pic>
        <p:nvPicPr>
          <p:cNvPr id="8" name="Picture 7" descr="A butterfly on a flower&#10;&#10;Description automatically generated with medium confidence">
            <a:extLst>
              <a:ext uri="{FF2B5EF4-FFF2-40B4-BE49-F238E27FC236}">
                <a16:creationId xmlns:a16="http://schemas.microsoft.com/office/drawing/2014/main" id="{6BC9296F-9508-37EE-99F3-245E06BB1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466" y="2054802"/>
            <a:ext cx="4028302" cy="18597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A caterpillar on a leaf&#10;&#10;Description automatically generated">
            <a:extLst>
              <a:ext uri="{FF2B5EF4-FFF2-40B4-BE49-F238E27FC236}">
                <a16:creationId xmlns:a16="http://schemas.microsoft.com/office/drawing/2014/main" id="{79BCA36F-369B-2F3C-4987-FD421ACB6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465" y="4388314"/>
            <a:ext cx="4028302" cy="1858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1E6FEB-6055-CB8C-04C2-4EEB260299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3173" y="2278058"/>
            <a:ext cx="2914135" cy="37467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1223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Site Visit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2133387"/>
            <a:ext cx="5305694" cy="3992777"/>
          </a:xfrm>
        </p:spPr>
        <p:txBody>
          <a:bodyPr/>
          <a:lstStyle/>
          <a:p>
            <a:r>
              <a:rPr lang="en-US" b="1" dirty="0"/>
              <a:t>Indiana University Campus</a:t>
            </a:r>
          </a:p>
          <a:p>
            <a:pPr lvl="1"/>
            <a:r>
              <a:rPr lang="en-US" b="1" dirty="0"/>
              <a:t>Transportation and Autonomous Systems Institute</a:t>
            </a:r>
            <a:endParaRPr lang="en-US" dirty="0"/>
          </a:p>
          <a:p>
            <a:r>
              <a:rPr lang="en-US" dirty="0"/>
              <a:t>Pictures </a:t>
            </a:r>
            <a:r>
              <a:rPr lang="en-US" dirty="0">
                <a:hlinkClick r:id="rId3"/>
              </a:rPr>
              <a:t>available on Flickr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76DF9-74F0-441F-A8FE-AD6F174468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062" y="1559"/>
            <a:ext cx="3455950" cy="890263"/>
          </a:xfrm>
          <a:prstGeom prst="rect">
            <a:avLst/>
          </a:prstGeom>
        </p:spPr>
      </p:pic>
      <p:pic>
        <p:nvPicPr>
          <p:cNvPr id="13" name="Picture 12" descr="A person playing a guitar&#10;&#10;Description automatically generated with low confidence">
            <a:extLst>
              <a:ext uri="{FF2B5EF4-FFF2-40B4-BE49-F238E27FC236}">
                <a16:creationId xmlns:a16="http://schemas.microsoft.com/office/drawing/2014/main" id="{22A987D7-95BB-05DB-FC69-BB91BA1A95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119" y="4129774"/>
            <a:ext cx="1497292" cy="19963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D6AD9594-4EF1-2998-0F55-E70EBE4745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001" y="1166464"/>
            <a:ext cx="4821295" cy="36159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3D08ADB9-47F4-79C3-8EF2-CA8A2CD2FD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879" y="4129775"/>
            <a:ext cx="2661852" cy="19963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7247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Table 3. Engaging Maintenance Supervisors on Innovations</a:t>
            </a:r>
            <a:r>
              <a:rPr lang="en-US" sz="3600" dirty="0"/>
              <a:t> </a:t>
            </a:r>
            <a:r>
              <a:rPr lang="en-US" sz="2000" dirty="0"/>
              <a:t>Selected Highlights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66845E-16E5-D571-3619-F1B11926B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620" y="2470827"/>
            <a:ext cx="6673175" cy="3540868"/>
          </a:xfrm>
        </p:spPr>
        <p:txBody>
          <a:bodyPr/>
          <a:lstStyle/>
          <a:p>
            <a:r>
              <a:rPr lang="en-US" sz="2400" dirty="0"/>
              <a:t>Agency processes for implementing maintenance innovations</a:t>
            </a:r>
          </a:p>
          <a:p>
            <a:pPr lvl="1"/>
            <a:r>
              <a:rPr lang="en-US" sz="2000" dirty="0"/>
              <a:t>Created an Office of Strategic Innovations and Innovation Research Council (Virginia) </a:t>
            </a:r>
            <a:r>
              <a:rPr lang="en-US" sz="2400" dirty="0">
                <a:solidFill>
                  <a:srgbClr val="C95602"/>
                </a:solidFill>
              </a:rPr>
              <a:t>►</a:t>
            </a:r>
          </a:p>
          <a:p>
            <a:pPr lvl="1"/>
            <a:r>
              <a:rPr lang="en-US" sz="2000" dirty="0">
                <a:ea typeface="Cambria" panose="02040503050406030204" pitchFamily="18" charset="0"/>
              </a:rPr>
              <a:t>P</a:t>
            </a:r>
            <a:r>
              <a:rPr lang="en-US" sz="2000" dirty="0">
                <a:effectLst/>
                <a:ea typeface="Cambria" panose="02040503050406030204" pitchFamily="18" charset="0"/>
              </a:rPr>
              <a:t>ilot projects, experiments or side-by-side experiments before adopting new technology or products (Utah)</a:t>
            </a:r>
            <a:endParaRPr lang="en-US" sz="2000" dirty="0"/>
          </a:p>
          <a:p>
            <a:r>
              <a:rPr lang="en-US" sz="2400" dirty="0"/>
              <a:t>What is working well? What are barriers?</a:t>
            </a:r>
          </a:p>
          <a:p>
            <a:pPr lvl="1"/>
            <a:r>
              <a:rPr lang="en-US" sz="2000" dirty="0"/>
              <a:t>Sufficient funds, but not enough time (California)</a:t>
            </a:r>
          </a:p>
          <a:p>
            <a:pPr lvl="1"/>
            <a:r>
              <a:rPr lang="en-US" sz="2000" dirty="0"/>
              <a:t>Inclusive innovation program, but staff may not feel their ideas are worth advocating (Ohio)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76DF9-74F0-441F-A8FE-AD6F17446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062" y="1559"/>
            <a:ext cx="3455950" cy="890263"/>
          </a:xfrm>
          <a:prstGeom prst="rect">
            <a:avLst/>
          </a:prstGeom>
        </p:spPr>
      </p:pic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25CCFDF-B931-43E0-1029-63EDBE8EE4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579" y="2109319"/>
            <a:ext cx="4898180" cy="26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72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Table 3. Engaging Maintenance Supervisors on Innovations</a:t>
            </a:r>
            <a:r>
              <a:rPr lang="en-US" sz="3600" dirty="0"/>
              <a:t> </a:t>
            </a:r>
            <a:r>
              <a:rPr lang="en-US" sz="2000" dirty="0"/>
              <a:t>(continued)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66845E-16E5-D571-3619-F1B11926B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621" y="2470827"/>
            <a:ext cx="5583677" cy="3540868"/>
          </a:xfrm>
        </p:spPr>
        <p:txBody>
          <a:bodyPr/>
          <a:lstStyle/>
          <a:p>
            <a:r>
              <a:rPr lang="en-US" sz="2400" dirty="0"/>
              <a:t>What engagement tools has your agency used to support decision-makers’ approval?</a:t>
            </a:r>
          </a:p>
          <a:p>
            <a:pPr lvl="1"/>
            <a:r>
              <a:rPr lang="en-US" sz="2000" dirty="0"/>
              <a:t>Demonstrations, presentations, lunch-and-learns (Indiana)</a:t>
            </a:r>
          </a:p>
          <a:p>
            <a:pPr lvl="1"/>
            <a:r>
              <a:rPr lang="en-US" sz="2000" dirty="0">
                <a:effectLst/>
                <a:ea typeface="Cambria" panose="02040503050406030204" pitchFamily="18" charset="0"/>
              </a:rPr>
              <a:t>TeamUP ODOT showcases innovations and award winners across all disciplines. </a:t>
            </a:r>
            <a:r>
              <a:rPr lang="en-US" sz="2000" dirty="0">
                <a:ea typeface="Cambria" panose="02040503050406030204" pitchFamily="18" charset="0"/>
              </a:rPr>
              <a:t>(Ohio)</a:t>
            </a:r>
          </a:p>
          <a:p>
            <a:pPr lvl="1"/>
            <a:r>
              <a:rPr lang="en-US" sz="2000" dirty="0">
                <a:ea typeface="Cambria" panose="02040503050406030204" pitchFamily="18" charset="0"/>
              </a:rPr>
              <a:t>People’s Choice Award (Colorado) </a:t>
            </a:r>
            <a:r>
              <a:rPr lang="en-US" sz="2000" dirty="0">
                <a:solidFill>
                  <a:srgbClr val="C95602"/>
                </a:solidFill>
              </a:rPr>
              <a:t>►</a:t>
            </a:r>
            <a:endParaRPr lang="en-US" sz="1800" dirty="0"/>
          </a:p>
          <a:p>
            <a:pPr lvl="1"/>
            <a:endParaRPr lang="en-US" sz="20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76DF9-74F0-441F-A8FE-AD6F17446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062" y="1559"/>
            <a:ext cx="3455950" cy="890263"/>
          </a:xfrm>
          <a:prstGeom prst="rect">
            <a:avLst/>
          </a:prstGeom>
        </p:spPr>
      </p:pic>
      <p:pic>
        <p:nvPicPr>
          <p:cNvPr id="7" name="Picture 6" descr="Graphical user interface, text, application, website&#10;&#10;Description automatically generated">
            <a:extLst>
              <a:ext uri="{FF2B5EF4-FFF2-40B4-BE49-F238E27FC236}">
                <a16:creationId xmlns:a16="http://schemas.microsoft.com/office/drawing/2014/main" id="{E595F708-6984-7F64-DCE7-49C347B5E0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455" y="2256817"/>
            <a:ext cx="5934745" cy="316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21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and Planning Meeting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45128"/>
            <a:ext cx="11582400" cy="450703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Commitments and transfers; budget and spending</a:t>
            </a:r>
          </a:p>
          <a:p>
            <a:pPr>
              <a:lnSpc>
                <a:spcPct val="120000"/>
              </a:lnSpc>
            </a:pPr>
            <a:r>
              <a:rPr lang="en-US" dirty="0"/>
              <a:t>Planning for the second half of Year 3 and beyond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Reviewed results of member survey on Mission and Scope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Revised the group’s mission statement and goals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No longer explicitly excluding winter innovations from No Boundaries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However, snow-and-ice research remains a focus for Clear Roads and others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Discussed current activities, future plans, and priorities</a:t>
            </a:r>
          </a:p>
          <a:p>
            <a:pPr>
              <a:lnSpc>
                <a:spcPct val="120000"/>
              </a:lnSpc>
            </a:pPr>
            <a:r>
              <a:rPr lang="en-US" dirty="0"/>
              <a:t>Review results of informal member email surveys</a:t>
            </a:r>
          </a:p>
          <a:p>
            <a:pPr>
              <a:lnSpc>
                <a:spcPct val="120000"/>
              </a:lnSpc>
            </a:pPr>
            <a:r>
              <a:rPr lang="en-US" dirty="0"/>
              <a:t>Marketing plan and website updates</a:t>
            </a:r>
          </a:p>
          <a:p>
            <a:pPr>
              <a:lnSpc>
                <a:spcPct val="120000"/>
              </a:lnSpc>
            </a:pPr>
            <a:r>
              <a:rPr lang="en-US" dirty="0"/>
              <a:t>Open seat on Steering Committee filled by Todd May, Indiana DOT</a:t>
            </a:r>
          </a:p>
          <a:p>
            <a:pPr>
              <a:lnSpc>
                <a:spcPct val="120000"/>
              </a:lnSpc>
            </a:pPr>
            <a:r>
              <a:rPr lang="en-US" dirty="0"/>
              <a:t>Possible hosts for future peer exchanges; possible lead state for Phase IV of No Boundaries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76DF9-74F0-441F-A8FE-AD6F17446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062" y="1559"/>
            <a:ext cx="3455950" cy="89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73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D3F99FE-B3A5-DE03-9E99-C4F39EB81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6221" y="1892636"/>
            <a:ext cx="4294644" cy="22813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00224"/>
            <a:ext cx="11582400" cy="35634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“Aha moments,” big takeaways and great</a:t>
            </a:r>
            <a:br>
              <a:rPr lang="en-US" dirty="0"/>
            </a:br>
            <a:r>
              <a:rPr lang="en-US" dirty="0"/>
              <a:t>ideas to borrow or learn more about came</a:t>
            </a:r>
            <a:br>
              <a:rPr lang="en-US" dirty="0"/>
            </a:br>
            <a:r>
              <a:rPr lang="en-US" dirty="0"/>
              <a:t>from all portions of the meeting</a:t>
            </a:r>
          </a:p>
          <a:p>
            <a:pPr lvl="1"/>
            <a:r>
              <a:rPr lang="en-US" dirty="0"/>
              <a:t>Presentations</a:t>
            </a:r>
          </a:p>
          <a:p>
            <a:pPr lvl="1"/>
            <a:r>
              <a:rPr lang="en-US" dirty="0"/>
              <a:t>Roundtable discussions and</a:t>
            </a:r>
            <a:br>
              <a:rPr lang="en-US" dirty="0"/>
            </a:br>
            <a:r>
              <a:rPr lang="en-US" dirty="0"/>
              <a:t>innovations highlights</a:t>
            </a:r>
          </a:p>
          <a:p>
            <a:pPr lvl="1"/>
            <a:r>
              <a:rPr lang="en-US" dirty="0"/>
              <a:t>Technical site visits</a:t>
            </a:r>
          </a:p>
          <a:p>
            <a:pPr lvl="1"/>
            <a:r>
              <a:rPr lang="en-US" dirty="0"/>
              <a:t>Informal and offline networking</a:t>
            </a:r>
          </a:p>
          <a:p>
            <a:r>
              <a:rPr lang="en-US" dirty="0"/>
              <a:t>Opportunities for new directions and initiatives in Year 3 and beyond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76DF9-74F0-441F-A8FE-AD6F17446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062" y="1559"/>
            <a:ext cx="3455950" cy="8902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CBA93E0-49D6-14F2-23FF-C03D209CB3B9}"/>
              </a:ext>
            </a:extLst>
          </p:cNvPr>
          <p:cNvSpPr txBox="1">
            <a:spLocks/>
          </p:cNvSpPr>
          <p:nvPr/>
        </p:nvSpPr>
        <p:spPr bwMode="auto">
          <a:xfrm>
            <a:off x="304800" y="5216476"/>
            <a:ext cx="11582400" cy="53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95602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Trebuchet MS" panose="020B0603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Next Meeting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F1E1D34-CFC5-0375-DA97-68495C17F223}"/>
              </a:ext>
            </a:extLst>
          </p:cNvPr>
          <p:cNvSpPr txBox="1">
            <a:spLocks/>
          </p:cNvSpPr>
          <p:nvPr/>
        </p:nvSpPr>
        <p:spPr bwMode="auto">
          <a:xfrm>
            <a:off x="304800" y="5743436"/>
            <a:ext cx="11582400" cy="98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95602"/>
              </a:buClr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Trebuchet MS" panose="020B0603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95602"/>
              </a:buClr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4527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45270"/>
              </a:buClr>
              <a:buChar char="–"/>
              <a:defRPr sz="18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45270"/>
              </a:buClr>
              <a:buChar char="»"/>
              <a:defRPr sz="18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St. Louis, Missouri in Spring 2023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65F654C-83A4-46CC-934E-DCECF3D25E3E}"/>
              </a:ext>
            </a:extLst>
          </p:cNvPr>
          <p:cNvSpPr/>
          <p:nvPr/>
        </p:nvSpPr>
        <p:spPr>
          <a:xfrm>
            <a:off x="7678319" y="1255092"/>
            <a:ext cx="4282546" cy="89026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/>
              <a:t>Name an innovation you saw that you'd like to borrow for your own agency...</a:t>
            </a:r>
          </a:p>
        </p:txBody>
      </p:sp>
    </p:spTree>
    <p:extLst>
      <p:ext uri="{BB962C8B-B14F-4D97-AF65-F5344CB8AC3E}">
        <p14:creationId xmlns:p14="http://schemas.microsoft.com/office/powerpoint/2010/main" val="1142283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Indiana DOT Welcome and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0670" y="1845129"/>
            <a:ext cx="5667632" cy="4281035"/>
          </a:xfrm>
        </p:spPr>
        <p:txBody>
          <a:bodyPr/>
          <a:lstStyle/>
          <a:p>
            <a:r>
              <a:rPr lang="en-US" sz="2000" dirty="0"/>
              <a:t>Indiana DOT Welcome</a:t>
            </a:r>
          </a:p>
          <a:p>
            <a:pPr lvl="1"/>
            <a:r>
              <a:rPr lang="en-US" sz="1600" dirty="0"/>
              <a:t>Mike Smith, Commissioner, Indiana DOT</a:t>
            </a:r>
          </a:p>
          <a:p>
            <a:pPr lvl="1"/>
            <a:r>
              <a:rPr lang="en-US" sz="1600" dirty="0"/>
              <a:t>J.D. Brooks, Deputy Commissioner of Operations, Indiana DOT</a:t>
            </a:r>
          </a:p>
          <a:p>
            <a:pPr lvl="1"/>
            <a:r>
              <a:rPr lang="en-US" sz="1600" dirty="0"/>
              <a:t>Todd May, Director of Department of Innovation</a:t>
            </a:r>
          </a:p>
          <a:p>
            <a:r>
              <a:rPr lang="en-US" sz="2000" dirty="0"/>
              <a:t>Current INDOT challenges and opportunities</a:t>
            </a:r>
          </a:p>
          <a:p>
            <a:pPr lvl="1"/>
            <a:r>
              <a:rPr lang="en-US" sz="2000" dirty="0"/>
              <a:t>Staff recruitment</a:t>
            </a:r>
          </a:p>
          <a:p>
            <a:pPr lvl="1"/>
            <a:r>
              <a:rPr lang="en-US" sz="2000" dirty="0"/>
              <a:t>Process Improvements</a:t>
            </a:r>
          </a:p>
          <a:p>
            <a:pPr lvl="1"/>
            <a:r>
              <a:rPr lang="en-US" sz="2000" dirty="0"/>
              <a:t>Implementing INDOT innovations</a:t>
            </a:r>
          </a:p>
          <a:p>
            <a:pPr lvl="2"/>
            <a:r>
              <a:rPr lang="en-US" sz="1600" dirty="0"/>
              <a:t>Intelligent Brine System releases brine automatically</a:t>
            </a:r>
          </a:p>
          <a:p>
            <a:pPr lvl="2"/>
            <a:r>
              <a:rPr lang="en-US" sz="1600" dirty="0"/>
              <a:t>Laser Guide System for tow plows and wing plows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76DF9-74F0-441F-A8FE-AD6F17446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062" y="1559"/>
            <a:ext cx="3455950" cy="890263"/>
          </a:xfrm>
          <a:prstGeom prst="rect">
            <a:avLst/>
          </a:prstGeom>
        </p:spPr>
      </p:pic>
      <p:pic>
        <p:nvPicPr>
          <p:cNvPr id="6" name="Picture 5" descr="A couple of men standing in front of a projector screen&#10;&#10;Description automatically generated with medium confidence">
            <a:extLst>
              <a:ext uri="{FF2B5EF4-FFF2-40B4-BE49-F238E27FC236}">
                <a16:creationId xmlns:a16="http://schemas.microsoft.com/office/drawing/2014/main" id="{86BA6464-71DA-EA6E-B7B8-18B395D924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15" y="1974866"/>
            <a:ext cx="5108511" cy="38313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A8613F-DAF4-6CFD-34EA-5B52A7E37F6A}"/>
              </a:ext>
            </a:extLst>
          </p:cNvPr>
          <p:cNvSpPr txBox="1"/>
          <p:nvPr/>
        </p:nvSpPr>
        <p:spPr>
          <a:xfrm>
            <a:off x="410315" y="5806249"/>
            <a:ext cx="5225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Indiana DOT Commissioner Mike Smith (right) and Todd May (left)</a:t>
            </a:r>
          </a:p>
        </p:txBody>
      </p:sp>
    </p:spTree>
    <p:extLst>
      <p:ext uri="{BB962C8B-B14F-4D97-AF65-F5344CB8AC3E}">
        <p14:creationId xmlns:p14="http://schemas.microsoft.com/office/powerpoint/2010/main" val="44700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0550" y="1166464"/>
            <a:ext cx="8196649" cy="533760"/>
          </a:xfrm>
        </p:spPr>
        <p:txBody>
          <a:bodyPr/>
          <a:lstStyle/>
          <a:p>
            <a:r>
              <a:rPr lang="en-US" dirty="0"/>
              <a:t>Presentation: Indiana Local Technical Assistance Program (LTAP)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5616" y="2498870"/>
            <a:ext cx="5317442" cy="391165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/>
              <a:t>Rich Domonkos, Program Manager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History of Indiana’s LTAP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Started in 1959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Partners with Purdue University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Used as a model for the National LTAP program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Overview of research and innovation programs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New program launched in 2021 to implement innovations at the local level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Research is driven by local agencies’ needs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Provides content for training and technical resources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Future opportunities and collaborations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Masterminds Challenge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Purdue Road School</a:t>
            </a:r>
          </a:p>
          <a:p>
            <a:pPr lvl="1">
              <a:lnSpc>
                <a:spcPct val="120000"/>
              </a:lnSpc>
            </a:pPr>
            <a:endParaRPr lang="en-US" sz="1400" dirty="0"/>
          </a:p>
          <a:p>
            <a:pPr lvl="2">
              <a:lnSpc>
                <a:spcPct val="120000"/>
              </a:lnSpc>
            </a:pP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76DF9-74F0-441F-A8FE-AD6F17446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062" y="1559"/>
            <a:ext cx="3455950" cy="890263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935373B-4FC6-4EE6-9D6E-6A7A2B7986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456" y="2785091"/>
            <a:ext cx="3164793" cy="3527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D1C32140-1600-6DA0-14C2-A3578205F8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8"/>
          <a:stretch/>
        </p:blipFill>
        <p:spPr>
          <a:xfrm>
            <a:off x="134650" y="1342728"/>
            <a:ext cx="3190076" cy="34159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7655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Table 1. Cost and Supply-Chain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45129"/>
            <a:ext cx="5012623" cy="4281035"/>
          </a:xfrm>
        </p:spPr>
        <p:txBody>
          <a:bodyPr/>
          <a:lstStyle/>
          <a:p>
            <a:r>
              <a:rPr lang="en-US" sz="2000" dirty="0"/>
              <a:t>Challenges related to maintenance equipment</a:t>
            </a:r>
          </a:p>
          <a:p>
            <a:pPr lvl="1"/>
            <a:r>
              <a:rPr lang="en-US" sz="1800" dirty="0"/>
              <a:t>Costs</a:t>
            </a:r>
          </a:p>
          <a:p>
            <a:pPr lvl="1"/>
            <a:r>
              <a:rPr lang="en-US" sz="1800" dirty="0"/>
              <a:t>Availability/supply chain</a:t>
            </a:r>
          </a:p>
          <a:p>
            <a:r>
              <a:rPr lang="en-US" sz="2000" dirty="0"/>
              <a:t>Level of service impacts</a:t>
            </a:r>
          </a:p>
          <a:p>
            <a:r>
              <a:rPr lang="en-US" sz="2000" dirty="0"/>
              <a:t>Innovative solutions</a:t>
            </a:r>
          </a:p>
          <a:p>
            <a:pPr lvl="1"/>
            <a:r>
              <a:rPr lang="en-US" sz="1800" dirty="0"/>
              <a:t>Keeping existing equipment longer</a:t>
            </a:r>
          </a:p>
          <a:p>
            <a:pPr lvl="1"/>
            <a:r>
              <a:rPr lang="en-US" sz="1800" dirty="0"/>
              <a:t>Spending more for repairs</a:t>
            </a:r>
          </a:p>
          <a:p>
            <a:pPr lvl="1"/>
            <a:r>
              <a:rPr lang="en-US" sz="1800" dirty="0"/>
              <a:t>Refurbishing older equipment</a:t>
            </a:r>
          </a:p>
          <a:p>
            <a:pPr lvl="1"/>
            <a:r>
              <a:rPr lang="en-US" sz="1800" dirty="0"/>
              <a:t>Other</a:t>
            </a:r>
          </a:p>
          <a:p>
            <a:r>
              <a:rPr lang="en-US" sz="2200" dirty="0"/>
              <a:t>Success of strategies</a:t>
            </a:r>
          </a:p>
          <a:p>
            <a:pPr lvl="2"/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76DF9-74F0-441F-A8FE-AD6F17446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062" y="1559"/>
            <a:ext cx="3455950" cy="890263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029C960-9EE1-A418-48CF-79F2232BAE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423" y="1974866"/>
            <a:ext cx="5086049" cy="28634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4432982-430B-4273-F60C-4FB9CE8B14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412" y="3316836"/>
            <a:ext cx="5466945" cy="29390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8372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member presentation: Utah DOT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0518" y="1974866"/>
            <a:ext cx="5512078" cy="452321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Ryan Ferrin, Statewide Maintenance Engineer</a:t>
            </a:r>
          </a:p>
          <a:p>
            <a:r>
              <a:rPr lang="en-US" sz="2000" dirty="0"/>
              <a:t>Maintenance-related challenges</a:t>
            </a:r>
          </a:p>
          <a:p>
            <a:pPr lvl="1"/>
            <a:r>
              <a:rPr lang="en-US" sz="1600" dirty="0"/>
              <a:t>Staffing</a:t>
            </a:r>
          </a:p>
          <a:p>
            <a:pPr lvl="1"/>
            <a:r>
              <a:rPr lang="en-US" sz="1600" dirty="0"/>
              <a:t>Compensation</a:t>
            </a:r>
          </a:p>
          <a:p>
            <a:pPr lvl="1"/>
            <a:r>
              <a:rPr lang="en-US" sz="1600" dirty="0"/>
              <a:t>Litter</a:t>
            </a:r>
          </a:p>
          <a:p>
            <a:pPr lvl="1"/>
            <a:r>
              <a:rPr lang="en-US" sz="1600" dirty="0"/>
              <a:t>Striping </a:t>
            </a:r>
          </a:p>
          <a:p>
            <a:r>
              <a:rPr lang="en-US" sz="2000" dirty="0"/>
              <a:t>Strengths</a:t>
            </a:r>
          </a:p>
          <a:p>
            <a:pPr lvl="1"/>
            <a:r>
              <a:rPr lang="en-US" sz="1600" dirty="0"/>
              <a:t>Staff training program</a:t>
            </a:r>
          </a:p>
          <a:p>
            <a:pPr lvl="1"/>
            <a:r>
              <a:rPr lang="en-US" sz="1600" dirty="0"/>
              <a:t>UAS</a:t>
            </a:r>
          </a:p>
          <a:p>
            <a:pPr lvl="1"/>
            <a:r>
              <a:rPr lang="en-US" sz="1600" dirty="0"/>
              <a:t>Durable Striping Program</a:t>
            </a:r>
          </a:p>
          <a:p>
            <a:pPr lvl="1"/>
            <a:r>
              <a:rPr lang="en-US" sz="1600" dirty="0"/>
              <a:t>Asset management program </a:t>
            </a:r>
            <a:br>
              <a:rPr lang="en-US" sz="1600" dirty="0"/>
            </a:br>
            <a:r>
              <a:rPr lang="en-US" sz="1600" dirty="0"/>
              <a:t>(ATOM) </a:t>
            </a:r>
            <a:r>
              <a:rPr lang="en-US" dirty="0">
                <a:solidFill>
                  <a:srgbClr val="C95602"/>
                </a:solidFill>
              </a:rPr>
              <a:t>►</a:t>
            </a:r>
            <a:endParaRPr lang="en-US" dirty="0"/>
          </a:p>
          <a:p>
            <a:pPr lvl="1"/>
            <a:endParaRPr lang="en-US" sz="1400" dirty="0"/>
          </a:p>
          <a:p>
            <a:pPr lvl="2"/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76DF9-74F0-441F-A8FE-AD6F17446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062" y="1559"/>
            <a:ext cx="3455950" cy="890263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8B37A286-8DF0-9F97-4A80-128BC4FBBD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58417"/>
            <a:ext cx="6017681" cy="3373377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4E3D9A00-A7F0-1374-03FF-92AB36DE36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418" y="3035030"/>
            <a:ext cx="1617613" cy="326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86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Presentation: Transportation and Autonomous Systems Institute (TASI)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430162"/>
            <a:ext cx="5791200" cy="369600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Clayton Nicholas, Associate Director for Engagement and Partnership</a:t>
            </a:r>
          </a:p>
          <a:p>
            <a:r>
              <a:rPr lang="en-US" sz="2400" dirty="0"/>
              <a:t>Conducts crash testing to learn prevention strategies</a:t>
            </a:r>
          </a:p>
          <a:p>
            <a:r>
              <a:rPr lang="en-US" sz="2400" dirty="0"/>
              <a:t>Develops test systems to validate connected and automated vehicles</a:t>
            </a:r>
          </a:p>
          <a:p>
            <a:r>
              <a:rPr lang="en-US" sz="2400" dirty="0"/>
              <a:t>Areas of study</a:t>
            </a:r>
          </a:p>
          <a:p>
            <a:pPr lvl="1"/>
            <a:r>
              <a:rPr lang="en-US" sz="2000" dirty="0"/>
              <a:t>Road departure testing</a:t>
            </a:r>
          </a:p>
          <a:p>
            <a:pPr lvl="1"/>
            <a:r>
              <a:rPr lang="en-US" sz="2000" dirty="0"/>
              <a:t>Predictive modeling</a:t>
            </a:r>
          </a:p>
          <a:p>
            <a:pPr lvl="1"/>
            <a:r>
              <a:rPr lang="en-US" sz="2000" dirty="0"/>
              <a:t>Road patching</a:t>
            </a:r>
            <a:r>
              <a:rPr lang="en-US" sz="1600" dirty="0"/>
              <a:t> </a:t>
            </a: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76DF9-74F0-441F-A8FE-AD6F17446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062" y="1559"/>
            <a:ext cx="3455950" cy="890263"/>
          </a:xfrm>
          <a:prstGeom prst="rect">
            <a:avLst/>
          </a:prstGeom>
        </p:spPr>
      </p:pic>
      <p:pic>
        <p:nvPicPr>
          <p:cNvPr id="6" name="Picture 5" descr="A white car with a spoiler&#10;&#10;Description automatically generated with low confidence">
            <a:extLst>
              <a:ext uri="{FF2B5EF4-FFF2-40B4-BE49-F238E27FC236}">
                <a16:creationId xmlns:a16="http://schemas.microsoft.com/office/drawing/2014/main" id="{C3676638-BE0E-B596-7241-C069731FC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22" y="4390954"/>
            <a:ext cx="1950055" cy="1945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Text, website, timeline&#10;&#10;Description automatically generated with medium confidence">
            <a:extLst>
              <a:ext uri="{FF2B5EF4-FFF2-40B4-BE49-F238E27FC236}">
                <a16:creationId xmlns:a16="http://schemas.microsoft.com/office/drawing/2014/main" id="{FA8F789A-7354-0167-65CA-D4DF4C4B99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4"/>
          <a:stretch/>
        </p:blipFill>
        <p:spPr>
          <a:xfrm>
            <a:off x="6268778" y="1917301"/>
            <a:ext cx="5723799" cy="2851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4214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Table 2. Innovation Show-and-Tell</a:t>
            </a:r>
            <a:br>
              <a:rPr lang="en-US" dirty="0"/>
            </a:br>
            <a:r>
              <a:rPr lang="en-US" sz="2000" dirty="0"/>
              <a:t>Selected Highlights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76DF9-74F0-441F-A8FE-AD6F17446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062" y="1559"/>
            <a:ext cx="3455950" cy="89026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66845E-16E5-D571-3619-F1B11926B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269788"/>
            <a:ext cx="5317787" cy="3616428"/>
          </a:xfrm>
        </p:spPr>
        <p:txBody>
          <a:bodyPr/>
          <a:lstStyle/>
          <a:p>
            <a:r>
              <a:rPr lang="en-US" dirty="0"/>
              <a:t>HI-VIZ gaiters(California) </a:t>
            </a:r>
            <a:r>
              <a:rPr lang="en-US" dirty="0">
                <a:solidFill>
                  <a:srgbClr val="C95602"/>
                </a:solidFill>
              </a:rPr>
              <a:t>►</a:t>
            </a:r>
            <a:endParaRPr lang="en-US" dirty="0"/>
          </a:p>
          <a:p>
            <a:pPr lvl="1"/>
            <a:r>
              <a:rPr lang="en-US" dirty="0"/>
              <a:t>Enhanced nighttime visibility for workers</a:t>
            </a:r>
          </a:p>
          <a:p>
            <a:r>
              <a:rPr lang="en-US" dirty="0"/>
              <a:t>Weed Wiper (Michigan) </a:t>
            </a:r>
            <a:r>
              <a:rPr lang="en-US" dirty="0">
                <a:solidFill>
                  <a:srgbClr val="C95602"/>
                </a:solidFill>
              </a:rPr>
              <a:t>►</a:t>
            </a:r>
            <a:endParaRPr lang="en-US" dirty="0"/>
          </a:p>
          <a:p>
            <a:pPr lvl="1"/>
            <a:r>
              <a:rPr lang="en-US" dirty="0"/>
              <a:t>Warm-season grass control</a:t>
            </a:r>
          </a:p>
          <a:p>
            <a:r>
              <a:rPr lang="en-US" dirty="0"/>
              <a:t>Painted forklift tines (Colorado) </a:t>
            </a:r>
            <a:r>
              <a:rPr lang="en-US" dirty="0">
                <a:solidFill>
                  <a:srgbClr val="C95602"/>
                </a:solidFill>
              </a:rPr>
              <a:t>►</a:t>
            </a:r>
            <a:endParaRPr lang="en-US" dirty="0"/>
          </a:p>
          <a:p>
            <a:pPr lvl="1"/>
            <a:r>
              <a:rPr lang="en-US" dirty="0"/>
              <a:t>Makes tines more visible and reduces tripping hazards</a:t>
            </a:r>
          </a:p>
        </p:txBody>
      </p:sp>
      <p:pic>
        <p:nvPicPr>
          <p:cNvPr id="9" name="Picture 8" descr="A picture containing ground, way, construction&#10;&#10;Description automatically generated">
            <a:extLst>
              <a:ext uri="{FF2B5EF4-FFF2-40B4-BE49-F238E27FC236}">
                <a16:creationId xmlns:a16="http://schemas.microsoft.com/office/drawing/2014/main" id="{AE478D59-9BD8-C310-91D2-4B4C722D9B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07" y="4671223"/>
            <a:ext cx="2521707" cy="20406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Content Placeholder 5" descr="A tractor pulling a car on a road&#10;&#10;Description automatically generated with low confidence">
            <a:extLst>
              <a:ext uri="{FF2B5EF4-FFF2-40B4-BE49-F238E27FC236}">
                <a16:creationId xmlns:a16="http://schemas.microsoft.com/office/drawing/2014/main" id="{B0DE5079-A3F7-339B-25E4-6CC27F0063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6407" y="2058887"/>
            <a:ext cx="4440294" cy="24444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1121FF-0092-C598-34E1-7F5F3A46EE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7037" y="2058887"/>
            <a:ext cx="1284920" cy="24444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4324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Table 2. Innovation Show-and-Tell</a:t>
            </a:r>
            <a:br>
              <a:rPr lang="en-US" dirty="0"/>
            </a:br>
            <a:r>
              <a:rPr lang="en-US" sz="2000" dirty="0"/>
              <a:t>Selected Highlights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76DF9-74F0-441F-A8FE-AD6F17446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062" y="1559"/>
            <a:ext cx="3455950" cy="89026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66845E-16E5-D571-3619-F1B11926B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269788"/>
            <a:ext cx="5587007" cy="415046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Flashing lights for wrong-way driving hot-spots (Connecticut) </a:t>
            </a:r>
            <a:r>
              <a:rPr lang="en-US" dirty="0">
                <a:solidFill>
                  <a:srgbClr val="C95602"/>
                </a:solidFill>
              </a:rPr>
              <a:t>►</a:t>
            </a:r>
            <a:endParaRPr lang="en-US" dirty="0"/>
          </a:p>
          <a:p>
            <a:pPr lvl="1"/>
            <a:r>
              <a:rPr lang="en-US" dirty="0"/>
              <a:t>Demonstration featured on local news</a:t>
            </a:r>
          </a:p>
          <a:p>
            <a:r>
              <a:rPr lang="en-US" dirty="0"/>
              <a:t>Asset inventory collection and management (Mississippi)</a:t>
            </a:r>
          </a:p>
          <a:p>
            <a:pPr lvl="1"/>
            <a:r>
              <a:rPr lang="en-US" dirty="0"/>
              <a:t>Currently exploring market options</a:t>
            </a:r>
          </a:p>
          <a:p>
            <a:r>
              <a:rPr lang="en-US" dirty="0"/>
              <a:t>Fleet Optimization Group (Ohio)</a:t>
            </a:r>
          </a:p>
          <a:p>
            <a:pPr lvl="1"/>
            <a:r>
              <a:rPr lang="en-US" dirty="0"/>
              <a:t>Aiming to “right-size” the state fleet</a:t>
            </a:r>
          </a:p>
          <a:p>
            <a:r>
              <a:rPr lang="en-US" dirty="0"/>
              <a:t>Pipe Runner (North Dakota) </a:t>
            </a:r>
            <a:r>
              <a:rPr lang="en-US" dirty="0">
                <a:solidFill>
                  <a:srgbClr val="C95602"/>
                </a:solidFill>
              </a:rPr>
              <a:t>►</a:t>
            </a:r>
            <a:endParaRPr lang="en-US" dirty="0"/>
          </a:p>
          <a:p>
            <a:pPr lvl="1"/>
            <a:r>
              <a:rPr lang="en-US" dirty="0"/>
              <a:t>Water-propelled culvert Inspection tool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8B1124-4285-249E-AA69-E81DD2916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74866"/>
            <a:ext cx="3109767" cy="29788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object 4">
            <a:extLst>
              <a:ext uri="{FF2B5EF4-FFF2-40B4-BE49-F238E27FC236}">
                <a16:creationId xmlns:a16="http://schemas.microsoft.com/office/drawing/2014/main" id="{84D47A2D-363C-05CA-3770-4F34F59341FC}"/>
              </a:ext>
            </a:extLst>
          </p:cNvPr>
          <p:cNvPicPr/>
          <p:nvPr/>
        </p:nvPicPr>
        <p:blipFill rotWithShape="1">
          <a:blip r:embed="rId4" cstate="print"/>
          <a:srcRect t="25661" b="17413"/>
          <a:stretch/>
        </p:blipFill>
        <p:spPr>
          <a:xfrm>
            <a:off x="9354066" y="3690554"/>
            <a:ext cx="2580398" cy="26113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1837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 Show &amp; Tell </a:t>
            </a:r>
            <a:r>
              <a:rPr lang="en-US" sz="1800" dirty="0"/>
              <a:t>continued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66845E-16E5-D571-3619-F1B11926B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974866"/>
            <a:ext cx="6796390" cy="4308535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pi-lit Smart Sequential Flares (South Carolina)</a:t>
            </a:r>
            <a:r>
              <a:rPr lang="en-US" sz="2400" dirty="0">
                <a:solidFill>
                  <a:srgbClr val="C95602"/>
                </a:solidFill>
              </a:rPr>
              <a:t> ►</a:t>
            </a:r>
            <a:endParaRPr lang="en-US" sz="2400" dirty="0"/>
          </a:p>
          <a:p>
            <a:pPr lvl="1"/>
            <a:r>
              <a:rPr lang="en-US" sz="2000" dirty="0"/>
              <a:t>Deployed underneath traffic cones </a:t>
            </a:r>
          </a:p>
          <a:p>
            <a:r>
              <a:rPr lang="en-US" sz="2400" dirty="0"/>
              <a:t>Traffic Speed Deflection Device (Texas)</a:t>
            </a:r>
          </a:p>
          <a:p>
            <a:pPr lvl="1"/>
            <a:r>
              <a:rPr lang="en-US" sz="2000" dirty="0"/>
              <a:t>Uses laser to collect pavement condition data</a:t>
            </a:r>
          </a:p>
          <a:p>
            <a:r>
              <a:rPr lang="en-US" sz="2400" dirty="0"/>
              <a:t>Water tank heater for winter patching (Virginia)</a:t>
            </a:r>
            <a:r>
              <a:rPr lang="en-US" sz="2400" dirty="0">
                <a:solidFill>
                  <a:srgbClr val="C95602"/>
                </a:solidFill>
              </a:rPr>
              <a:t> ►</a:t>
            </a:r>
          </a:p>
          <a:p>
            <a:pPr lvl="1"/>
            <a:r>
              <a:rPr lang="en-US" sz="2000" dirty="0"/>
              <a:t>Keep water warm for winter patching</a:t>
            </a:r>
          </a:p>
          <a:p>
            <a:r>
              <a:rPr lang="en-US" sz="2400" dirty="0"/>
              <a:t>ATOM maintenance management system (Utah)</a:t>
            </a:r>
          </a:p>
          <a:p>
            <a:pPr lvl="1"/>
            <a:r>
              <a:rPr lang="en-US" sz="2000" dirty="0"/>
              <a:t>Google Maps based inventory/work order/payroll 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76DF9-74F0-441F-A8FE-AD6F17446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062" y="1559"/>
            <a:ext cx="3455950" cy="890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59EBA4-1133-6251-FC80-2349D35033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394" y="3544341"/>
            <a:ext cx="4066161" cy="30496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673590-B83C-D327-EEED-F9C27CCD2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4395" y="1163676"/>
            <a:ext cx="4066161" cy="22838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2435629"/>
      </p:ext>
    </p:extLst>
  </p:cSld>
  <p:clrMapOvr>
    <a:masterClrMapping/>
  </p:clrMapOvr>
</p:sld>
</file>

<file path=ppt/theme/theme1.xml><?xml version="1.0" encoding="utf-8"?>
<a:theme xmlns:a="http://schemas.openxmlformats.org/drawingml/2006/main" name="No Boundaries Presentation Template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C95602"/>
      </a:hlink>
      <a:folHlink>
        <a:srgbClr val="C9560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C95602"/>
    </a:hlink>
    <a:folHlink>
      <a:srgbClr val="C956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6644</TotalTime>
  <Words>862</Words>
  <Application>Microsoft Office PowerPoint</Application>
  <PresentationFormat>Widescreen</PresentationFormat>
  <Paragraphs>131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Trebuchet MS</vt:lpstr>
      <vt:lpstr>Wingdings</vt:lpstr>
      <vt:lpstr>No Boundaries Presentation Template</vt:lpstr>
      <vt:lpstr>October 2022 Peer Exchange</vt:lpstr>
      <vt:lpstr>Indiana DOT Welcome and Overview</vt:lpstr>
      <vt:lpstr>Presentation: Indiana Local Technical Assistance Program (LTAP)</vt:lpstr>
      <vt:lpstr>Round Table 1. Cost and Supply-Chain Issues</vt:lpstr>
      <vt:lpstr>New member presentation: Utah DOT</vt:lpstr>
      <vt:lpstr>Presentation: Transportation and Autonomous Systems Institute (TASI)</vt:lpstr>
      <vt:lpstr>Round Table 2. Innovation Show-and-Tell Selected Highlights</vt:lpstr>
      <vt:lpstr>Round Table 2. Innovation Show-and-Tell Selected Highlights</vt:lpstr>
      <vt:lpstr>Innovation Show &amp; Tell continued</vt:lpstr>
      <vt:lpstr>Presentation: National Pollinator Initiatives</vt:lpstr>
      <vt:lpstr>Technical Site Visit</vt:lpstr>
      <vt:lpstr>Round Table 3. Engaging Maintenance Supervisors on Innovations Selected Highlights</vt:lpstr>
      <vt:lpstr>Round Table 3. Engaging Maintenance Supervisors on Innovations (continued)</vt:lpstr>
      <vt:lpstr>Business and Planning Meeting</vt:lpstr>
      <vt:lpstr>Takeaways</vt:lpstr>
    </vt:vector>
  </TitlesOfParts>
  <Company>Ohio Dept.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Boundaries Pooled Fund</dc:title>
  <dc:creator>Thomas Lyden</dc:creator>
  <cp:lastModifiedBy>Brian Hirt</cp:lastModifiedBy>
  <cp:revision>124</cp:revision>
  <dcterms:created xsi:type="dcterms:W3CDTF">2016-06-01T19:26:11Z</dcterms:created>
  <dcterms:modified xsi:type="dcterms:W3CDTF">2022-10-24T22:40:56Z</dcterms:modified>
</cp:coreProperties>
</file>