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9" r:id="rId3"/>
    <p:sldId id="261" r:id="rId4"/>
    <p:sldId id="308" r:id="rId5"/>
    <p:sldId id="264" r:id="rId6"/>
    <p:sldId id="274" r:id="rId7"/>
    <p:sldId id="276" r:id="rId8"/>
    <p:sldId id="280" r:id="rId9"/>
    <p:sldId id="288" r:id="rId10"/>
    <p:sldId id="289" r:id="rId11"/>
    <p:sldId id="307" r:id="rId12"/>
    <p:sldId id="267" r:id="rId13"/>
    <p:sldId id="290" r:id="rId14"/>
    <p:sldId id="306" r:id="rId15"/>
    <p:sldId id="309" r:id="rId16"/>
    <p:sldId id="302" r:id="rId17"/>
    <p:sldId id="303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Hirt" initials="BH" lastIdx="2" clrIdx="0">
    <p:extLst>
      <p:ext uri="{19B8F6BF-5375-455C-9EA6-DF929625EA0E}">
        <p15:presenceInfo xmlns:p15="http://schemas.microsoft.com/office/powerpoint/2012/main" userId="c821d85cec82d3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602"/>
    <a:srgbClr val="FEE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8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6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5F556-2B9E-48AC-B6CE-BE7068CD91C0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B6BC8-5E33-4ABB-9647-9AA9169E9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9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DEBF7-7C62-4817-ABAC-0176E9C2A1F3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408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9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7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3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4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1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8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4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44049"/>
            <a:ext cx="11582400" cy="5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33387"/>
            <a:ext cx="11582400" cy="39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477000"/>
            <a:ext cx="12192000" cy="91440"/>
          </a:xfrm>
          <a:prstGeom prst="rect">
            <a:avLst/>
          </a:prstGeom>
          <a:solidFill>
            <a:srgbClr val="FEE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0" y="914400"/>
            <a:ext cx="12192000" cy="91440"/>
          </a:xfrm>
          <a:prstGeom prst="rect">
            <a:avLst/>
          </a:prstGeom>
          <a:solidFill>
            <a:srgbClr val="FEE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90E68-BED4-4C7B-982C-9131759B5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"/>
          <a:stretch/>
        </p:blipFill>
        <p:spPr>
          <a:xfrm>
            <a:off x="4767081" y="140203"/>
            <a:ext cx="2657838" cy="696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323E9-7349-48C7-9903-CB2E3868F7E8}"/>
              </a:ext>
            </a:extLst>
          </p:cNvPr>
          <p:cNvSpPr txBox="1"/>
          <p:nvPr userDrawn="1"/>
        </p:nvSpPr>
        <p:spPr>
          <a:xfrm>
            <a:off x="5300750" y="6575856"/>
            <a:ext cx="15905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Black" panose="020B0A04020102020204" pitchFamily="34" charset="0"/>
              </a:rPr>
              <a:t>maintainroads.org</a:t>
            </a:r>
          </a:p>
        </p:txBody>
      </p:sp>
    </p:spTree>
    <p:extLst>
      <p:ext uri="{BB962C8B-B14F-4D97-AF65-F5344CB8AC3E}">
        <p14:creationId xmlns:p14="http://schemas.microsoft.com/office/powerpoint/2010/main" val="3533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95602"/>
          </a:solidFill>
          <a:latin typeface="Trebuchet MS" panose="020B0603020202020204" pitchFamily="34" charset="0"/>
          <a:ea typeface="MS PGothic" panose="020B0600070205080204" pitchFamily="34" charset="-128"/>
          <a:cs typeface="Trebuchet MS" panose="020B0603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95602"/>
        </a:buClr>
        <a:buChar char="•"/>
        <a:defRPr sz="2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  <a:cs typeface="Trebuchet MS" panose="020B0603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95602"/>
        </a:buClr>
        <a:buChar char="–"/>
        <a:defRPr sz="24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Char char="–"/>
        <a:defRPr sz="1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Char char="»"/>
        <a:defRPr sz="1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tainroad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maintainroads.org/innovation-databa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s://maintainroad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gruver@dot.ohio.gov" TargetMode="External"/><Relationship Id="rId2" Type="http://schemas.openxmlformats.org/officeDocument/2006/relationships/hyperlink" Target="https://maintainroad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hyperlink" Target="mailto:hpatterson@mdot.ms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aintainroad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tainroads.or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21" Type="http://schemas.openxmlformats.org/officeDocument/2006/relationships/image" Target="../media/image32.bin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gif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gif"/><Relationship Id="rId19" Type="http://schemas.openxmlformats.org/officeDocument/2006/relationships/image" Target="../media/image30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rgbClr val="FEE56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F46A32-6090-BA51-8DD6-6F7B4F45B982}"/>
              </a:ext>
            </a:extLst>
          </p:cNvPr>
          <p:cNvSpPr/>
          <p:nvPr/>
        </p:nvSpPr>
        <p:spPr>
          <a:xfrm>
            <a:off x="703907" y="703907"/>
            <a:ext cx="5450187" cy="54501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7346196" y="703907"/>
            <a:ext cx="4659338" cy="3471895"/>
          </a:xfrm>
        </p:spPr>
        <p:txBody>
          <a:bodyPr anchor="t"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</a:rPr>
              <a:t>No Boundaries Transportation Maintenance Innovations Pooled Fund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400" dirty="0">
                <a:solidFill>
                  <a:schemeClr val="tx1"/>
                </a:solidFill>
              </a:rPr>
            </a:br>
            <a:r>
              <a:rPr lang="en-US" sz="2000" dirty="0">
                <a:hlinkClick r:id="rId3"/>
              </a:rPr>
              <a:t>maintainroads.org</a:t>
            </a:r>
            <a:br>
              <a:rPr lang="en-US" sz="3200" dirty="0"/>
            </a:b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Overview and Update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SICOP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Maintenance Operations Briefing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June 28, 2022</a:t>
            </a:r>
            <a:br>
              <a:rPr lang="en-US" sz="2000" b="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dirty="0"/>
              <a:t>Doug Gruver, Ohio DOT</a:t>
            </a:r>
            <a:br>
              <a:rPr lang="en-US" sz="2000" dirty="0"/>
            </a:br>
            <a:r>
              <a:rPr lang="en-US" sz="2000" dirty="0"/>
              <a:t>Heath Patterson, Mississippi DOT</a:t>
            </a:r>
            <a:endParaRPr lang="en-US" sz="2000" b="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pic>
        <p:nvPicPr>
          <p:cNvPr id="3" name="Picture 2" descr="No Boundaries logo">
            <a:extLst>
              <a:ext uri="{FF2B5EF4-FFF2-40B4-BE49-F238E27FC236}">
                <a16:creationId xmlns:a16="http://schemas.microsoft.com/office/drawing/2014/main" id="{0230AAA4-467F-459D-8D16-58AD97B858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"/>
          <a:stretch/>
        </p:blipFill>
        <p:spPr>
          <a:xfrm>
            <a:off x="925088" y="2772925"/>
            <a:ext cx="5007825" cy="13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0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40" y="1187103"/>
            <a:ext cx="7535505" cy="533760"/>
          </a:xfrm>
        </p:spPr>
        <p:txBody>
          <a:bodyPr/>
          <a:lstStyle/>
          <a:p>
            <a:r>
              <a:rPr lang="en-US" sz="4000" dirty="0"/>
              <a:t>Current Partners and Liaisons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0424364-7D93-8064-941C-484463A56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80" y="1916028"/>
            <a:ext cx="9506830" cy="219858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800" dirty="0">
                <a:latin typeface="Trebuchet MS" panose="020B0603020202020204" pitchFamily="34" charset="0"/>
              </a:rPr>
              <a:t>Federal Highway Association</a:t>
            </a:r>
          </a:p>
          <a:p>
            <a:pPr>
              <a:spcBef>
                <a:spcPts val="300"/>
              </a:spcBef>
            </a:pPr>
            <a:r>
              <a:rPr lang="en-US" dirty="0"/>
              <a:t>AASHTO</a:t>
            </a:r>
          </a:p>
          <a:p>
            <a:pPr>
              <a:spcBef>
                <a:spcPts val="300"/>
              </a:spcBef>
            </a:pPr>
            <a:r>
              <a:rPr lang="en-US" dirty="0"/>
              <a:t>Transportation Research Board</a:t>
            </a:r>
            <a:endParaRPr lang="en-US" sz="2800" dirty="0">
              <a:latin typeface="Trebuchet MS" panose="020B0603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800" dirty="0"/>
              <a:t>American Public Works Association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rebuchet MS" panose="020B0603020202020204" pitchFamily="34" charset="0"/>
              </a:rPr>
              <a:t>Front Range Community College (Colorado)</a:t>
            </a:r>
          </a:p>
          <a:p>
            <a:pPr>
              <a:spcBef>
                <a:spcPts val="300"/>
              </a:spcBef>
            </a:pPr>
            <a:r>
              <a:rPr lang="en-US" dirty="0"/>
              <a:t>Clear Roads pooled fund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6FFE719-1409-DC90-C8D7-80AD64586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55" y="4594547"/>
            <a:ext cx="3686689" cy="485843"/>
          </a:xfrm>
          <a:prstGeom prst="rect">
            <a:avLst/>
          </a:prstGeom>
        </p:spPr>
      </p:pic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D9E2897-BBF9-3F56-4A2D-B79F9127E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04" y="5395255"/>
            <a:ext cx="2276190" cy="733333"/>
          </a:xfrm>
          <a:prstGeom prst="rect">
            <a:avLst/>
          </a:prstGeom>
        </p:spPr>
      </p:pic>
      <p:pic>
        <p:nvPicPr>
          <p:cNvPr id="15" name="Picture 14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29834241-A6BF-32A6-2C99-39ACC8D88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188" y="3632495"/>
            <a:ext cx="1848623" cy="647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78E51-FD4A-2CEF-BDED-4D85D8088F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79" y="2766357"/>
            <a:ext cx="3341040" cy="551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6D62EC-2394-8089-B74C-F2F344F99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427" y="1581974"/>
            <a:ext cx="1914145" cy="8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9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40" y="2895240"/>
            <a:ext cx="11330892" cy="533760"/>
          </a:xfrm>
        </p:spPr>
        <p:txBody>
          <a:bodyPr/>
          <a:lstStyle/>
          <a:p>
            <a:pPr algn="ctr"/>
            <a:r>
              <a:rPr lang="en-US" sz="4400" dirty="0"/>
              <a:t>Highlighted Activities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11967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1570"/>
            <a:ext cx="11582400" cy="533760"/>
          </a:xfrm>
        </p:spPr>
        <p:txBody>
          <a:bodyPr/>
          <a:lstStyle/>
          <a:p>
            <a:r>
              <a:rPr lang="en-US" dirty="0"/>
              <a:t>Peer Information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74233"/>
            <a:ext cx="5488532" cy="4559455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2400" dirty="0"/>
              <a:t>Three-day peer exchange and technical site visit in Sacramento in May 2022</a:t>
            </a:r>
          </a:p>
          <a:p>
            <a:pPr>
              <a:spcAft>
                <a:spcPts val="200"/>
              </a:spcAft>
            </a:pPr>
            <a:r>
              <a:rPr lang="en-US" sz="2400" dirty="0"/>
              <a:t>Highlights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Technical presentations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Academic programs for high schoolers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Zero Emission Vehicles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Safety Innovations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Drones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Innovation show-and-tell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B5043-E280-532F-EC93-A444C7BF7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3436" y="1789347"/>
            <a:ext cx="3373529" cy="2063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A878F-BB7F-811D-3E26-024D2A2717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88" y="1044322"/>
            <a:ext cx="2109112" cy="2812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group of people standing around a machine&#10;&#10;Description automatically generated with low confidence">
            <a:extLst>
              <a:ext uri="{FF2B5EF4-FFF2-40B4-BE49-F238E27FC236}">
                <a16:creationId xmlns:a16="http://schemas.microsoft.com/office/drawing/2014/main" id="{830A1334-17A1-7316-4545-8D30B575F8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5" b="5536"/>
          <a:stretch/>
        </p:blipFill>
        <p:spPr>
          <a:xfrm>
            <a:off x="6845585" y="3919473"/>
            <a:ext cx="4797296" cy="2514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10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1570"/>
            <a:ext cx="11582400" cy="533760"/>
          </a:xfrm>
        </p:spPr>
        <p:txBody>
          <a:bodyPr/>
          <a:lstStyle/>
          <a:p>
            <a:r>
              <a:rPr lang="en-US" dirty="0"/>
              <a:t>Peer Information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4233"/>
            <a:ext cx="6171569" cy="2248495"/>
          </a:xfrm>
        </p:spPr>
        <p:txBody>
          <a:bodyPr/>
          <a:lstStyle/>
          <a:p>
            <a:pPr marL="347472" lvl="1" indent="-347472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Highlights (continued)</a:t>
            </a:r>
          </a:p>
          <a:p>
            <a:pPr lvl="1">
              <a:spcAft>
                <a:spcPts val="200"/>
              </a:spcAft>
            </a:pPr>
            <a:r>
              <a:rPr lang="en-US" sz="2800" dirty="0"/>
              <a:t>Roundtable discussions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Guardrail repair best practices </a:t>
            </a:r>
            <a:br>
              <a:rPr lang="en-US" dirty="0"/>
            </a:br>
            <a:r>
              <a:rPr lang="en-US" dirty="0"/>
              <a:t>and issues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Impact of new commercial driver’s license requirements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Supply shortages</a:t>
            </a:r>
          </a:p>
          <a:p>
            <a:pPr lvl="1">
              <a:spcAft>
                <a:spcPts val="200"/>
              </a:spcAft>
            </a:pPr>
            <a:r>
              <a:rPr lang="en-US" sz="2800" dirty="0"/>
              <a:t>Technical site visits 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Caltrans HQ Equipment Shop 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Maintenance Training Academy Back Lot</a:t>
            </a:r>
          </a:p>
          <a:p>
            <a:pPr marL="457200" lvl="1" indent="0">
              <a:spcAft>
                <a:spcPts val="200"/>
              </a:spcAft>
              <a:buNone/>
            </a:pPr>
            <a:endParaRPr lang="en-US" sz="2000" i="1" dirty="0"/>
          </a:p>
          <a:p>
            <a:pPr marL="457200" lvl="1" indent="0">
              <a:spcAft>
                <a:spcPts val="200"/>
              </a:spcAft>
              <a:buNone/>
            </a:pPr>
            <a:endParaRPr lang="en-US" sz="20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9E69AC-B507-77F9-E977-1E05DAA4DD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3588" y="3807939"/>
            <a:ext cx="4005432" cy="2289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4D4221-E1BF-A9BD-7C27-C97A1E4E1C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92" y="1473019"/>
            <a:ext cx="4005432" cy="2131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835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4699"/>
            <a:ext cx="11582400" cy="533760"/>
          </a:xfrm>
        </p:spPr>
        <p:txBody>
          <a:bodyPr/>
          <a:lstStyle/>
          <a:p>
            <a:r>
              <a:rPr lang="en-US" dirty="0"/>
              <a:t>Innovation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1844037"/>
            <a:ext cx="7741922" cy="3992777"/>
          </a:xfrm>
        </p:spPr>
        <p:txBody>
          <a:bodyPr/>
          <a:lstStyle/>
          <a:p>
            <a:r>
              <a:rPr lang="en-US" sz="2300" dirty="0"/>
              <a:t>No Boundaries’ </a:t>
            </a:r>
            <a:r>
              <a:rPr lang="en-US" sz="2300" dirty="0">
                <a:hlinkClick r:id="rId2"/>
              </a:rPr>
              <a:t>Innovation database</a:t>
            </a:r>
            <a:r>
              <a:rPr lang="en-US" sz="2300" dirty="0"/>
              <a:t> is a repository for successful innovative tools and practices</a:t>
            </a:r>
          </a:p>
        </p:txBody>
      </p:sp>
      <p:pic>
        <p:nvPicPr>
          <p:cNvPr id="6" name="Picture 5" descr="Screen shot of No Boundaries' innovation database showcasing six projects.">
            <a:extLst>
              <a:ext uri="{FF2B5EF4-FFF2-40B4-BE49-F238E27FC236}">
                <a16:creationId xmlns:a16="http://schemas.microsoft.com/office/drawing/2014/main" id="{2177F816-7A65-4353-B920-4E357695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0" y="1131839"/>
            <a:ext cx="3829050" cy="5513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F3BB5-A483-0E0C-DDE8-F9F3A2B47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676" y="3152244"/>
            <a:ext cx="4542915" cy="31298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361B06-69B3-7C8A-898F-CF0DF8E7BA36}"/>
              </a:ext>
            </a:extLst>
          </p:cNvPr>
          <p:cNvSpPr txBox="1">
            <a:spLocks/>
          </p:cNvSpPr>
          <p:nvPr/>
        </p:nvSpPr>
        <p:spPr bwMode="auto">
          <a:xfrm>
            <a:off x="293368" y="2594724"/>
            <a:ext cx="2858179" cy="39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–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»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300" kern="0" dirty="0"/>
              <a:t>Topic areas:</a:t>
            </a:r>
          </a:p>
          <a:p>
            <a:pPr lvl="1"/>
            <a:r>
              <a:rPr lang="en-US" sz="2000" kern="0" dirty="0"/>
              <a:t>Bridges</a:t>
            </a:r>
          </a:p>
          <a:p>
            <a:pPr lvl="1"/>
            <a:r>
              <a:rPr lang="en-US" sz="2000" kern="0" dirty="0"/>
              <a:t>Equipment</a:t>
            </a:r>
          </a:p>
          <a:p>
            <a:pPr lvl="1"/>
            <a:r>
              <a:rPr lang="en-US" sz="2000" kern="0" dirty="0"/>
              <a:t>Maintenance operations</a:t>
            </a:r>
          </a:p>
          <a:p>
            <a:pPr lvl="1"/>
            <a:r>
              <a:rPr lang="en-US" sz="2000" kern="0" dirty="0"/>
              <a:t>Pavements</a:t>
            </a:r>
          </a:p>
          <a:p>
            <a:pPr lvl="1"/>
            <a:r>
              <a:rPr lang="en-US" sz="2000" kern="0" dirty="0"/>
              <a:t>Roadway/</a:t>
            </a:r>
            <a:br>
              <a:rPr lang="en-US" sz="2000" kern="0" dirty="0"/>
            </a:br>
            <a:r>
              <a:rPr lang="en-US" sz="2000" kern="0" dirty="0"/>
              <a:t>Roadside</a:t>
            </a:r>
          </a:p>
          <a:p>
            <a:pPr lvl="1"/>
            <a:r>
              <a:rPr lang="en-US" sz="2000" kern="0" dirty="0"/>
              <a:t>Other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4261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16E3-F2DB-43C6-180B-901E22B2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98E07-1C41-4694-D0D3-B8485C697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33387"/>
            <a:ext cx="3633457" cy="3992777"/>
          </a:xfrm>
        </p:spPr>
        <p:txBody>
          <a:bodyPr/>
          <a:lstStyle/>
          <a:p>
            <a:r>
              <a:rPr lang="en-US" sz="2800" kern="0" dirty="0"/>
              <a:t>Any agency can submit innovations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5F5F7-1AE8-49FC-8192-095A1A26B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13"/>
          <a:stretch/>
        </p:blipFill>
        <p:spPr>
          <a:xfrm>
            <a:off x="4885853" y="1194837"/>
            <a:ext cx="4325445" cy="4753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661A21-20A5-132F-2578-E993584B5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379" y="2227021"/>
            <a:ext cx="4325445" cy="3916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90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01149"/>
            <a:ext cx="11582400" cy="533760"/>
          </a:xfrm>
        </p:spPr>
        <p:txBody>
          <a:bodyPr/>
          <a:lstStyle/>
          <a:p>
            <a:r>
              <a:rPr lang="en-US" dirty="0"/>
              <a:t>Staffing Shortages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7637"/>
            <a:ext cx="9641394" cy="4628314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Quick-turnaround research effort examining impacts of maintenance staffing shortages</a:t>
            </a:r>
          </a:p>
          <a:p>
            <a:pPr marL="0" marR="0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Focused on these topics: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/>
              <a:t>Maintenance staffing levels, changes and trends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/>
              <a:t>Agency short- and long-term impacts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/>
              <a:t>Successful practices to expand applicant pools, recruit and retain workers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Impacts of new federal commercial driver’s license requirements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No Boundaries members and human resources staff were surveyed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Almost three-quarters of No Boundaries members responded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Final report will be available before the July 2022 MAC meeting on the </a:t>
            </a:r>
            <a:r>
              <a:rPr lang="en-US" sz="2400" dirty="0">
                <a:hlinkClick r:id="rId2"/>
              </a:rPr>
              <a:t>No Boundaries website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 descr="A picture containing road, sky, outdoor, street&#10;&#10;Description automatically generated">
            <a:extLst>
              <a:ext uri="{FF2B5EF4-FFF2-40B4-BE49-F238E27FC236}">
                <a16:creationId xmlns:a16="http://schemas.microsoft.com/office/drawing/2014/main" id="{F2275573-4B47-C2ED-9E98-C763F21BD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33" y="1304294"/>
            <a:ext cx="2498161" cy="249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truck, outdoor, sky, transport&#10;&#10;Description automatically generated">
            <a:extLst>
              <a:ext uri="{FF2B5EF4-FFF2-40B4-BE49-F238E27FC236}">
                <a16:creationId xmlns:a16="http://schemas.microsoft.com/office/drawing/2014/main" id="{8921E06B-3AD9-0695-109C-90E49A98C1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t="12279" b="21523"/>
          <a:stretch/>
        </p:blipFill>
        <p:spPr>
          <a:xfrm>
            <a:off x="9946194" y="3429000"/>
            <a:ext cx="2036004" cy="2216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87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93321"/>
            <a:ext cx="11582400" cy="533760"/>
          </a:xfrm>
        </p:spPr>
        <p:txBody>
          <a:bodyPr/>
          <a:lstStyle/>
          <a:p>
            <a:r>
              <a:rPr lang="en-US" dirty="0"/>
              <a:t>Highlighted Initial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807711"/>
            <a:ext cx="7816157" cy="3992777"/>
          </a:xfrm>
        </p:spPr>
        <p:txBody>
          <a:bodyPr/>
          <a:lstStyle/>
          <a:p>
            <a:r>
              <a:rPr lang="en-US" sz="2400" dirty="0"/>
              <a:t>Most responding agencies have been short-staffed </a:t>
            </a:r>
            <a:br>
              <a:rPr lang="en-US" sz="2400" dirty="0"/>
            </a:br>
            <a:r>
              <a:rPr lang="en-US" sz="2400" dirty="0"/>
              <a:t>for three or more years</a:t>
            </a:r>
          </a:p>
          <a:p>
            <a:r>
              <a:rPr lang="en-US" sz="2400" dirty="0"/>
              <a:t>Recruitment and retention strategies can make a difference </a:t>
            </a:r>
          </a:p>
          <a:p>
            <a:r>
              <a:rPr lang="en-US" sz="2400" dirty="0"/>
              <a:t>Agencies are establishing new training programs </a:t>
            </a:r>
            <a:br>
              <a:rPr lang="en-US" sz="2400" dirty="0"/>
            </a:br>
            <a:r>
              <a:rPr lang="en-US" sz="2400" dirty="0"/>
              <a:t>or expanding existing ones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Many noted difficulty in attracting and retaining </a:t>
            </a:r>
            <a:br>
              <a:rPr lang="en-US" sz="2400" dirty="0"/>
            </a:br>
            <a:r>
              <a:rPr lang="en-US" sz="2400" dirty="0"/>
              <a:t>CDL-holding staff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One agency is considering a noncompete agreement after employees obtain a CDL through agency-provided training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6E693-AC2C-C6FF-E2D8-1B8FD7BF0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714" y="1258432"/>
            <a:ext cx="3742632" cy="4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3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4934"/>
            <a:ext cx="11582400" cy="533760"/>
          </a:xfrm>
        </p:spPr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D00302-0461-4845-19C2-C1CC955029FD}"/>
              </a:ext>
            </a:extLst>
          </p:cNvPr>
          <p:cNvSpPr txBox="1">
            <a:spLocks/>
          </p:cNvSpPr>
          <p:nvPr/>
        </p:nvSpPr>
        <p:spPr bwMode="auto">
          <a:xfrm>
            <a:off x="304801" y="1653959"/>
            <a:ext cx="7082827" cy="106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–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»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US" sz="2000" kern="0" dirty="0"/>
              <a:t>Upcoming events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800" kern="0" dirty="0"/>
              <a:t>New York State in Fall 2022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800" kern="0" dirty="0"/>
              <a:t>Missouri in Spring 2023</a:t>
            </a:r>
          </a:p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US" sz="2000" kern="0" dirty="0"/>
              <a:t>On our website: </a:t>
            </a:r>
            <a:r>
              <a:rPr lang="en-US" sz="2000" kern="0" dirty="0">
                <a:solidFill>
                  <a:srgbClr val="C95602"/>
                </a:solidFill>
                <a:hlinkClick r:id="rId2"/>
              </a:rPr>
              <a:t>maintainroads.org</a:t>
            </a:r>
            <a:endParaRPr lang="en-US" sz="1800" kern="0" dirty="0">
              <a:solidFill>
                <a:srgbClr val="C95602"/>
              </a:solidFill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800" kern="0" dirty="0"/>
              <a:t>Explore the Innovation Database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800" kern="0" dirty="0"/>
              <a:t>Subscribe for weekly news posts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800" kern="0" dirty="0"/>
              <a:t>View videos on YouTube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800" kern="0" dirty="0"/>
              <a:t>Photos available on Flickr</a:t>
            </a:r>
          </a:p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US" sz="2000" dirty="0"/>
              <a:t>Contact us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800" b="1" kern="0" dirty="0"/>
              <a:t>Doug Gruver</a:t>
            </a:r>
            <a:r>
              <a:rPr lang="en-US" sz="1800" kern="0" dirty="0"/>
              <a:t>, Ohio DOT</a:t>
            </a:r>
            <a:br>
              <a:rPr lang="en-US" sz="1800" kern="0" dirty="0"/>
            </a:br>
            <a:r>
              <a:rPr lang="sv-SE" sz="1800" kern="0" dirty="0">
                <a:hlinkClick r:id="rId3"/>
              </a:rPr>
              <a:t>doug.gruver@dot.ohio.go</a:t>
            </a:r>
            <a:r>
              <a:rPr lang="en-US" sz="1800" kern="0" dirty="0">
                <a:hlinkClick r:id="rId3"/>
              </a:rPr>
              <a:t>v</a:t>
            </a:r>
            <a:r>
              <a:rPr lang="en-US" sz="1800" kern="0" dirty="0"/>
              <a:t>, 513-933-6606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800" b="1" kern="0" dirty="0"/>
              <a:t>Heath Patterson</a:t>
            </a:r>
            <a:r>
              <a:rPr lang="en-US" sz="1800" kern="0" dirty="0"/>
              <a:t>, Mississippi DOT</a:t>
            </a:r>
            <a:br>
              <a:rPr lang="en-US" sz="1800" kern="0" dirty="0"/>
            </a:br>
            <a:r>
              <a:rPr lang="sv-SE" sz="1800" kern="0" dirty="0">
                <a:hlinkClick r:id="rId4"/>
              </a:rPr>
              <a:t>hpatterson@mdot.ms.gov</a:t>
            </a:r>
            <a:r>
              <a:rPr lang="sv-SE" sz="1800" kern="0" dirty="0"/>
              <a:t>, </a:t>
            </a:r>
            <a:r>
              <a:rPr lang="en-US" sz="1800" kern="0" dirty="0"/>
              <a:t>601-359-7113</a:t>
            </a:r>
            <a:endParaRPr lang="sv-SE" sz="180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C308A-FD39-F7CE-C412-BDFCA09E3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91" y="1387079"/>
            <a:ext cx="5576608" cy="48947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16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47227"/>
            <a:ext cx="11582400" cy="533760"/>
          </a:xfrm>
        </p:spPr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36565"/>
            <a:ext cx="8489004" cy="3992777"/>
          </a:xfrm>
        </p:spPr>
        <p:txBody>
          <a:bodyPr/>
          <a:lstStyle/>
          <a:p>
            <a:r>
              <a:rPr lang="en-US" sz="3200" dirty="0"/>
              <a:t>What is No Boundaries?</a:t>
            </a:r>
          </a:p>
          <a:p>
            <a:pPr lvl="1"/>
            <a:r>
              <a:rPr lang="en-US" sz="2800" dirty="0"/>
              <a:t>Purpose, goals and history</a:t>
            </a:r>
          </a:p>
          <a:p>
            <a:pPr lvl="1"/>
            <a:r>
              <a:rPr lang="en-US" sz="2800" dirty="0"/>
              <a:t>Members and partners</a:t>
            </a:r>
          </a:p>
          <a:p>
            <a:r>
              <a:rPr lang="en-US" sz="3200" dirty="0"/>
              <a:t>Highlights of how No Boundaries can help agencies share innovations and information</a:t>
            </a:r>
          </a:p>
          <a:p>
            <a:pPr lvl="1"/>
            <a:r>
              <a:rPr lang="en-US" sz="2800" dirty="0"/>
              <a:t>Peer Information Sharing</a:t>
            </a:r>
          </a:p>
          <a:p>
            <a:pPr lvl="1"/>
            <a:r>
              <a:rPr lang="en-US" sz="2800" dirty="0"/>
              <a:t>Innovation Database</a:t>
            </a:r>
          </a:p>
          <a:p>
            <a:pPr lvl="1"/>
            <a:r>
              <a:rPr lang="en-US" sz="2800" dirty="0"/>
              <a:t>Staffing Shortage Synthesis</a:t>
            </a:r>
          </a:p>
        </p:txBody>
      </p:sp>
      <p:pic>
        <p:nvPicPr>
          <p:cNvPr id="5" name="Picture 4" descr="Photo of a road crew under a bridge. A worker in a cherry picker truck is working on the underside of the bridge beams.">
            <a:extLst>
              <a:ext uri="{FF2B5EF4-FFF2-40B4-BE49-F238E27FC236}">
                <a16:creationId xmlns:a16="http://schemas.microsoft.com/office/drawing/2014/main" id="{C7B9F7C3-8E3B-9914-F955-AD02EC98C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"/>
          <a:stretch/>
        </p:blipFill>
        <p:spPr>
          <a:xfrm>
            <a:off x="9115337" y="4826082"/>
            <a:ext cx="2377871" cy="18553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Photo of a road crew with two vehicles performing maintenance on an asphalt pavement highway.">
            <a:extLst>
              <a:ext uri="{FF2B5EF4-FFF2-40B4-BE49-F238E27FC236}">
                <a16:creationId xmlns:a16="http://schemas.microsoft.com/office/drawing/2014/main" id="{46B0E698-4F20-6117-FFFB-967049CD17F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r="9781"/>
          <a:stretch/>
        </p:blipFill>
        <p:spPr>
          <a:xfrm>
            <a:off x="9109443" y="2541497"/>
            <a:ext cx="2381389" cy="1854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Photo of an autonomous truck mounted attenuator vehicle.">
            <a:extLst>
              <a:ext uri="{FF2B5EF4-FFF2-40B4-BE49-F238E27FC236}">
                <a16:creationId xmlns:a16="http://schemas.microsoft.com/office/drawing/2014/main" id="{50AEFBC1-9AA7-F049-1369-AB7A52FB77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59"/>
          <a:stretch/>
        </p:blipFill>
        <p:spPr>
          <a:xfrm>
            <a:off x="9107067" y="289958"/>
            <a:ext cx="2377872" cy="1821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90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298"/>
            <a:ext cx="11582400" cy="53376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64637"/>
            <a:ext cx="8242195" cy="2081890"/>
          </a:xfrm>
        </p:spPr>
        <p:txBody>
          <a:bodyPr wrap="square"/>
          <a:lstStyle/>
          <a:p>
            <a:pPr>
              <a:spcBef>
                <a:spcPts val="300"/>
              </a:spcBef>
            </a:pPr>
            <a:r>
              <a:rPr lang="en-US" dirty="0"/>
              <a:t>The No Boundaries pooled fund project (</a:t>
            </a:r>
            <a:r>
              <a:rPr lang="en-US" b="1" dirty="0">
                <a:hlinkClick r:id="rId2"/>
              </a:rPr>
              <a:t>maintainroads.org</a:t>
            </a:r>
            <a:r>
              <a:rPr lang="en-US" dirty="0"/>
              <a:t>) is a community of practice for transportation maintenance professionals around the country.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latin typeface="Trebuchet MS" panose="020B0603020202020204" pitchFamily="34" charset="0"/>
              </a:rPr>
              <a:t>The group identifies innovative </a:t>
            </a:r>
            <a:br>
              <a:rPr lang="en-US" sz="2800" dirty="0">
                <a:latin typeface="Trebuchet MS" panose="020B0603020202020204" pitchFamily="34" charset="0"/>
              </a:rPr>
            </a:br>
            <a:r>
              <a:rPr lang="en-US" sz="2800" dirty="0">
                <a:latin typeface="Trebuchet MS" panose="020B0603020202020204" pitchFamily="34" charset="0"/>
              </a:rPr>
              <a:t>technologies and practices used </a:t>
            </a:r>
            <a:br>
              <a:rPr lang="en-US" sz="2800" dirty="0">
                <a:latin typeface="Trebuchet MS" panose="020B0603020202020204" pitchFamily="34" charset="0"/>
              </a:rPr>
            </a:br>
            <a:r>
              <a:rPr lang="en-US" sz="2800" dirty="0">
                <a:latin typeface="Trebuchet MS" panose="020B0603020202020204" pitchFamily="34" charset="0"/>
              </a:rPr>
              <a:t>by state DOTs and then promotes </a:t>
            </a:r>
            <a:br>
              <a:rPr lang="en-US" sz="2800" dirty="0">
                <a:latin typeface="Trebuchet MS" panose="020B0603020202020204" pitchFamily="34" charset="0"/>
              </a:rPr>
            </a:br>
            <a:r>
              <a:rPr lang="en-US" sz="2800" dirty="0">
                <a:latin typeface="Trebuchet MS" panose="020B0603020202020204" pitchFamily="34" charset="0"/>
              </a:rPr>
              <a:t>their use by other agencies.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/>
          </a:p>
        </p:txBody>
      </p:sp>
      <p:pic>
        <p:nvPicPr>
          <p:cNvPr id="5" name="Picture 4" descr="A picture containing indoor, floor, ceiling, person&#10;&#10;Description automatically generated">
            <a:extLst>
              <a:ext uri="{FF2B5EF4-FFF2-40B4-BE49-F238E27FC236}">
                <a16:creationId xmlns:a16="http://schemas.microsoft.com/office/drawing/2014/main" id="{629E1234-0E2A-7E79-34B7-1888AB8799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16020" r="14395"/>
          <a:stretch/>
        </p:blipFill>
        <p:spPr>
          <a:xfrm>
            <a:off x="8955074" y="1165982"/>
            <a:ext cx="3053038" cy="4289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ouple of men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1670D887-D0CA-781F-8E76-FC7E1EC714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22593" r="5187"/>
          <a:stretch/>
        </p:blipFill>
        <p:spPr>
          <a:xfrm>
            <a:off x="6529269" y="3652540"/>
            <a:ext cx="3831412" cy="2537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54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E95D7DF-975C-86A8-965E-D0165463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17" y="2634825"/>
            <a:ext cx="5358783" cy="383821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CFAEDB9-9FCD-69D4-0B97-25806C9C1182}"/>
              </a:ext>
            </a:extLst>
          </p:cNvPr>
          <p:cNvSpPr/>
          <p:nvPr/>
        </p:nvSpPr>
        <p:spPr>
          <a:xfrm>
            <a:off x="5970495" y="4116575"/>
            <a:ext cx="1108130" cy="1108132"/>
          </a:xfrm>
          <a:prstGeom prst="ellipse">
            <a:avLst/>
          </a:prstGeom>
          <a:solidFill>
            <a:srgbClr val="C956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1925BE-1656-CC01-0687-C41F09BCA12C}"/>
              </a:ext>
            </a:extLst>
          </p:cNvPr>
          <p:cNvSpPr/>
          <p:nvPr/>
        </p:nvSpPr>
        <p:spPr>
          <a:xfrm>
            <a:off x="10651518" y="4178180"/>
            <a:ext cx="920875" cy="920875"/>
          </a:xfrm>
          <a:prstGeom prst="ellipse">
            <a:avLst/>
          </a:prstGeom>
          <a:solidFill>
            <a:srgbClr val="C956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B490E0-935F-5F4F-469C-4765E5785959}"/>
              </a:ext>
            </a:extLst>
          </p:cNvPr>
          <p:cNvSpPr/>
          <p:nvPr/>
        </p:nvSpPr>
        <p:spPr>
          <a:xfrm>
            <a:off x="8985659" y="1484242"/>
            <a:ext cx="1302531" cy="1302531"/>
          </a:xfrm>
          <a:prstGeom prst="ellipse">
            <a:avLst/>
          </a:prstGeom>
          <a:solidFill>
            <a:srgbClr val="C956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00587"/>
            <a:ext cx="11582400" cy="53376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4636"/>
            <a:ext cx="5557736" cy="399277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/>
              <a:t>Note that No Boundaries...</a:t>
            </a:r>
          </a:p>
          <a:p>
            <a:pPr lvl="1">
              <a:spcBef>
                <a:spcPts val="300"/>
              </a:spcBef>
              <a:spcAft>
                <a:spcPts val="400"/>
              </a:spcAft>
            </a:pPr>
            <a:r>
              <a:rPr lang="en-US" dirty="0"/>
              <a:t>Complements AASHTO MAC, </a:t>
            </a:r>
            <a:br>
              <a:rPr lang="en-US" dirty="0"/>
            </a:br>
            <a:r>
              <a:rPr lang="en-US" dirty="0"/>
              <a:t>the AASHTO Innovation Initiative, and other national efforts</a:t>
            </a:r>
          </a:p>
          <a:p>
            <a:pPr lvl="1">
              <a:spcBef>
                <a:spcPts val="300"/>
              </a:spcBef>
              <a:spcAft>
                <a:spcPts val="400"/>
              </a:spcAft>
            </a:pPr>
            <a:r>
              <a:rPr lang="en-US" dirty="0"/>
              <a:t>Focuses on spring, summer and fall maintenance topics. </a:t>
            </a:r>
            <a:br>
              <a:rPr lang="en-US" dirty="0"/>
            </a:br>
            <a:r>
              <a:rPr lang="en-US" dirty="0"/>
              <a:t>Winter-specific topics are generally excluded except for “four-season” topics like workforce, contracting,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382DE-7C19-243B-6982-BDA3EB2F2AA0}"/>
              </a:ext>
            </a:extLst>
          </p:cNvPr>
          <p:cNvSpPr txBox="1"/>
          <p:nvPr/>
        </p:nvSpPr>
        <p:spPr>
          <a:xfrm>
            <a:off x="8931442" y="1718091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</a:t>
            </a:r>
            <a:b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8FFEF-C3EA-4295-84A9-982D32FFDF28}"/>
              </a:ext>
            </a:extLst>
          </p:cNvPr>
          <p:cNvSpPr txBox="1"/>
          <p:nvPr/>
        </p:nvSpPr>
        <p:spPr>
          <a:xfrm>
            <a:off x="5978783" y="4360571"/>
            <a:ext cx="1070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AASHTO</a:t>
            </a:r>
            <a:b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489BE-C6D5-AF88-98AD-F8E465052D62}"/>
              </a:ext>
            </a:extLst>
          </p:cNvPr>
          <p:cNvSpPr txBox="1"/>
          <p:nvPr/>
        </p:nvSpPr>
        <p:spPr>
          <a:xfrm>
            <a:off x="10864131" y="4453952"/>
            <a:ext cx="49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AII</a:t>
            </a:r>
          </a:p>
        </p:txBody>
      </p:sp>
    </p:spTree>
    <p:extLst>
      <p:ext uri="{BB962C8B-B14F-4D97-AF65-F5344CB8AC3E}">
        <p14:creationId xmlns:p14="http://schemas.microsoft.com/office/powerpoint/2010/main" val="188397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53193"/>
            <a:ext cx="11582400" cy="533760"/>
          </a:xfrm>
        </p:spPr>
        <p:txBody>
          <a:bodyPr/>
          <a:lstStyle/>
          <a:p>
            <a:r>
              <a:rPr lang="en-US" dirty="0"/>
              <a:t>Goals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387"/>
            <a:ext cx="11181878" cy="3992777"/>
          </a:xfrm>
        </p:spPr>
        <p:txBody>
          <a:bodyPr/>
          <a:lstStyle/>
          <a:p>
            <a:r>
              <a:rPr lang="en-US" dirty="0"/>
              <a:t>To help members share</a:t>
            </a:r>
          </a:p>
          <a:p>
            <a:pPr lvl="1"/>
            <a:r>
              <a:rPr lang="en-US" dirty="0"/>
              <a:t>Innovative equipment solutions</a:t>
            </a:r>
          </a:p>
          <a:p>
            <a:pPr lvl="1"/>
            <a:r>
              <a:rPr lang="en-US" dirty="0"/>
              <a:t>Innovative material solutions</a:t>
            </a:r>
          </a:p>
          <a:p>
            <a:pPr lvl="1"/>
            <a:r>
              <a:rPr lang="en-US" dirty="0"/>
              <a:t>Innovative process solutions</a:t>
            </a:r>
          </a:p>
          <a:p>
            <a:r>
              <a:rPr lang="en-US" dirty="0"/>
              <a:t>To increase network and collaboration among other agencies</a:t>
            </a:r>
          </a:p>
          <a:p>
            <a:pPr lvl="1"/>
            <a:r>
              <a:rPr lang="en-US" dirty="0"/>
              <a:t>Members learn firsthand: what works, what doesn’t (and why), what needs more investigation</a:t>
            </a:r>
          </a:p>
          <a:p>
            <a:r>
              <a:rPr lang="en-US" dirty="0"/>
              <a:t>To promote consistent maintenance activities among agencies</a:t>
            </a:r>
          </a:p>
          <a:p>
            <a:pPr lvl="1"/>
            <a:r>
              <a:rPr lang="en-US" dirty="0"/>
              <a:t>Align policies, procedures, and technologies... when it makes sense</a:t>
            </a:r>
          </a:p>
          <a:p>
            <a:pPr lvl="1"/>
            <a:endParaRPr lang="en-US" dirty="0"/>
          </a:p>
        </p:txBody>
      </p:sp>
      <p:pic>
        <p:nvPicPr>
          <p:cNvPr id="5" name="Picture 4" descr="A picture containing text, indoor, person, ceiling&#10;&#10;Description automatically generated">
            <a:extLst>
              <a:ext uri="{FF2B5EF4-FFF2-40B4-BE49-F238E27FC236}">
                <a16:creationId xmlns:a16="http://schemas.microsoft.com/office/drawing/2014/main" id="{E9C93F64-ED00-E6AC-9922-2CD333312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b="12216"/>
          <a:stretch/>
        </p:blipFill>
        <p:spPr>
          <a:xfrm>
            <a:off x="7390109" y="1201119"/>
            <a:ext cx="4572000" cy="260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83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387"/>
            <a:ext cx="8302651" cy="3992777"/>
          </a:xfrm>
        </p:spPr>
        <p:txBody>
          <a:bodyPr/>
          <a:lstStyle/>
          <a:p>
            <a:r>
              <a:rPr lang="en-US" dirty="0"/>
              <a:t>To facilitate meetings and in-person interaction</a:t>
            </a:r>
          </a:p>
          <a:p>
            <a:pPr lvl="1"/>
            <a:r>
              <a:rPr lang="en-US" dirty="0"/>
              <a:t>Provide a showcase for state innovations and technologies</a:t>
            </a:r>
          </a:p>
          <a:p>
            <a:pPr lvl="1"/>
            <a:r>
              <a:rPr lang="en-US" dirty="0"/>
              <a:t>Create a forum for direct questions </a:t>
            </a:r>
            <a:br>
              <a:rPr lang="en-US" dirty="0"/>
            </a:br>
            <a:r>
              <a:rPr lang="en-US" dirty="0"/>
              <a:t>and frank answers</a:t>
            </a:r>
          </a:p>
          <a:p>
            <a:r>
              <a:rPr lang="en-US" dirty="0"/>
              <a:t>To increase cost-effectiveness</a:t>
            </a:r>
          </a:p>
          <a:p>
            <a:pPr lvl="1"/>
            <a:r>
              <a:rPr lang="en-US" dirty="0"/>
              <a:t>Minimize duplication of effort</a:t>
            </a:r>
          </a:p>
          <a:p>
            <a:pPr lvl="1"/>
            <a:r>
              <a:rPr lang="en-US" dirty="0"/>
              <a:t>Maximize products and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00161-6A38-9768-BD0D-35B27D3FD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70" b="21556"/>
          <a:stretch/>
        </p:blipFill>
        <p:spPr>
          <a:xfrm>
            <a:off x="6437809" y="3890220"/>
            <a:ext cx="5449391" cy="2312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BDECCD8B-4844-6D4D-019C-F6BD25BE83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8"/>
          <a:stretch/>
        </p:blipFill>
        <p:spPr>
          <a:xfrm>
            <a:off x="9224150" y="1173644"/>
            <a:ext cx="2663050" cy="2446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4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61669"/>
            <a:ext cx="11582400" cy="533760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051007"/>
            <a:ext cx="11809111" cy="3992777"/>
          </a:xfrm>
        </p:spPr>
        <p:txBody>
          <a:bodyPr/>
          <a:lstStyle/>
          <a:p>
            <a:r>
              <a:rPr lang="en-US" dirty="0"/>
              <a:t>Began in 2011</a:t>
            </a:r>
          </a:p>
          <a:p>
            <a:pPr lvl="1"/>
            <a:r>
              <a:rPr lang="en-US" dirty="0"/>
              <a:t>Developing relationships with several </a:t>
            </a:r>
            <a:br>
              <a:rPr lang="en-US" dirty="0"/>
            </a:br>
            <a:r>
              <a:rPr lang="en-US" dirty="0"/>
              <a:t>DOT member states</a:t>
            </a:r>
          </a:p>
          <a:p>
            <a:pPr lvl="1"/>
            <a:r>
              <a:rPr lang="en-US" dirty="0"/>
              <a:t>Build synergy to address common </a:t>
            </a:r>
            <a:br>
              <a:rPr lang="en-US" dirty="0"/>
            </a:br>
            <a:r>
              <a:rPr lang="en-US" dirty="0"/>
              <a:t>challenges and opportunities among DOTs</a:t>
            </a:r>
          </a:p>
          <a:p>
            <a:pPr lvl="1"/>
            <a:r>
              <a:rPr lang="en-US" dirty="0"/>
              <a:t>No sense in “reinventing the wheel”</a:t>
            </a:r>
          </a:p>
          <a:p>
            <a:pPr lvl="1"/>
            <a:r>
              <a:rPr lang="en-US" dirty="0"/>
              <a:t>Share home-grown and off-the-shelf innovative solutions that </a:t>
            </a:r>
            <a:r>
              <a:rPr lang="en-US" b="1" dirty="0"/>
              <a:t>work</a:t>
            </a:r>
          </a:p>
          <a:p>
            <a:r>
              <a:rPr lang="en-US" dirty="0"/>
              <a:t>Initially eight member states</a:t>
            </a:r>
          </a:p>
          <a:p>
            <a:r>
              <a:rPr lang="en-US" dirty="0"/>
              <a:t>Missouri and Ohio were previous lead states; currently led by Colorado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4CA2594-DD91-5975-8819-D3BD22E734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/>
          <a:stretch/>
        </p:blipFill>
        <p:spPr>
          <a:xfrm>
            <a:off x="7215524" y="1877930"/>
            <a:ext cx="4671676" cy="2535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86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4699"/>
            <a:ext cx="11582400" cy="53376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1844037"/>
            <a:ext cx="5791202" cy="3992777"/>
          </a:xfrm>
        </p:spPr>
        <p:txBody>
          <a:bodyPr/>
          <a:lstStyle/>
          <a:p>
            <a:r>
              <a:rPr lang="en-US" sz="2300" dirty="0"/>
              <a:t>21 member states</a:t>
            </a:r>
          </a:p>
          <a:p>
            <a:r>
              <a:rPr lang="en-US" sz="2300" dirty="0"/>
              <a:t>Focus areas include: </a:t>
            </a:r>
          </a:p>
          <a:p>
            <a:pPr lvl="1"/>
            <a:r>
              <a:rPr lang="en-US" sz="2000" dirty="0"/>
              <a:t>Core maintenance areas (bridges, pavements, operations, roadside, equipment)</a:t>
            </a:r>
          </a:p>
          <a:p>
            <a:pPr lvl="1"/>
            <a:r>
              <a:rPr lang="en-US" sz="2000" dirty="0"/>
              <a:t>Asset management for maintenance</a:t>
            </a:r>
          </a:p>
          <a:p>
            <a:pPr lvl="1"/>
            <a:r>
              <a:rPr lang="en-US" sz="2000" dirty="0"/>
              <a:t>Training, recruitment and retention</a:t>
            </a:r>
            <a:endParaRPr lang="en-US" sz="2300" dirty="0"/>
          </a:p>
        </p:txBody>
      </p:sp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7FC046F-E10E-191B-1BE0-392974561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30282" r="2492" b="9380"/>
          <a:stretch/>
        </p:blipFill>
        <p:spPr>
          <a:xfrm>
            <a:off x="6264774" y="1421579"/>
            <a:ext cx="5622426" cy="2674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9F9D1C-3EE4-55BE-2495-480BF1E89210}"/>
              </a:ext>
            </a:extLst>
          </p:cNvPr>
          <p:cNvSpPr txBox="1">
            <a:spLocks/>
          </p:cNvSpPr>
          <p:nvPr/>
        </p:nvSpPr>
        <p:spPr bwMode="auto">
          <a:xfrm>
            <a:off x="304797" y="4407608"/>
            <a:ext cx="11184369" cy="18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–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»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300" kern="0" dirty="0">
                <a:hlinkClick r:id="rId3"/>
              </a:rPr>
              <a:t>maintainroads.org</a:t>
            </a:r>
            <a:r>
              <a:rPr lang="en-US" sz="2300" kern="0" dirty="0"/>
              <a:t> documents all resources</a:t>
            </a:r>
            <a:endParaRPr lang="en-US" sz="2300" kern="0" dirty="0">
              <a:highlight>
                <a:srgbClr val="FFFF00"/>
              </a:highlight>
            </a:endParaRPr>
          </a:p>
          <a:p>
            <a:r>
              <a:rPr lang="en-US" sz="2300" kern="0" dirty="0"/>
              <a:t>Two meetings annually provide peer exchanges and technical site visits</a:t>
            </a:r>
          </a:p>
          <a:p>
            <a:r>
              <a:rPr lang="en-US" sz="2300" kern="0" dirty="0"/>
              <a:t>Weekly news posts </a:t>
            </a:r>
          </a:p>
          <a:p>
            <a:r>
              <a:rPr lang="en-US" sz="2300" kern="0" dirty="0"/>
              <a:t>Informal surveys of peer agencies</a:t>
            </a:r>
          </a:p>
        </p:txBody>
      </p:sp>
    </p:spTree>
    <p:extLst>
      <p:ext uri="{BB962C8B-B14F-4D97-AF65-F5344CB8AC3E}">
        <p14:creationId xmlns:p14="http://schemas.microsoft.com/office/powerpoint/2010/main" val="97103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007" y="4657695"/>
            <a:ext cx="1429373" cy="383072"/>
          </a:xfrm>
          <a:prstGeom prst="rect">
            <a:avLst/>
          </a:prstGeom>
        </p:spPr>
      </p:pic>
      <p:pic>
        <p:nvPicPr>
          <p:cNvPr id="3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0" r="18429"/>
          <a:stretch/>
        </p:blipFill>
        <p:spPr bwMode="auto">
          <a:xfrm>
            <a:off x="10813830" y="2233093"/>
            <a:ext cx="1067383" cy="10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41" y="1187103"/>
            <a:ext cx="4402524" cy="533760"/>
          </a:xfrm>
        </p:spPr>
        <p:txBody>
          <a:bodyPr/>
          <a:lstStyle/>
          <a:p>
            <a:r>
              <a:rPr lang="en-US" sz="4000" dirty="0"/>
              <a:t>Current Member States</a:t>
            </a:r>
          </a:p>
        </p:txBody>
      </p:sp>
      <p:pic>
        <p:nvPicPr>
          <p:cNvPr id="23" name="Pictur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45" y="1485900"/>
            <a:ext cx="1337945" cy="401384"/>
          </a:xfrm>
          <a:prstGeom prst="rect">
            <a:avLst/>
          </a:prstGeom>
        </p:spPr>
      </p:pic>
      <p:pic>
        <p:nvPicPr>
          <p:cNvPr id="24" name="Pictur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75" y="3837553"/>
            <a:ext cx="1809391" cy="464411"/>
          </a:xfrm>
          <a:prstGeom prst="rect">
            <a:avLst/>
          </a:prstGeom>
        </p:spPr>
      </p:pic>
      <p:pic>
        <p:nvPicPr>
          <p:cNvPr id="29" name="Pictur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32" y="1485900"/>
            <a:ext cx="1488127" cy="417943"/>
          </a:xfrm>
          <a:prstGeom prst="rect">
            <a:avLst/>
          </a:prstGeom>
        </p:spPr>
      </p:pic>
      <p:pic>
        <p:nvPicPr>
          <p:cNvPr id="31" name="Pictur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13" y="4504764"/>
            <a:ext cx="1170705" cy="688934"/>
          </a:xfrm>
          <a:prstGeom prst="rect">
            <a:avLst/>
          </a:prstGeom>
        </p:spPr>
      </p:pic>
      <p:pic>
        <p:nvPicPr>
          <p:cNvPr id="33" name="Pictur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43" y="5612362"/>
            <a:ext cx="1020092" cy="573801"/>
          </a:xfrm>
          <a:prstGeom prst="rect">
            <a:avLst/>
          </a:prstGeom>
        </p:spPr>
      </p:pic>
      <p:pic>
        <p:nvPicPr>
          <p:cNvPr id="34" name="Pictur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3657334"/>
            <a:ext cx="1693955" cy="423489"/>
          </a:xfrm>
          <a:prstGeom prst="rect">
            <a:avLst/>
          </a:prstGeom>
        </p:spPr>
      </p:pic>
      <p:pic>
        <p:nvPicPr>
          <p:cNvPr id="35" name="Picture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83" y="2179949"/>
            <a:ext cx="928829" cy="92882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131965" y="1181100"/>
            <a:ext cx="0" cy="5029200"/>
          </a:xfrm>
          <a:prstGeom prst="line">
            <a:avLst/>
          </a:prstGeom>
          <a:ln>
            <a:solidFill>
              <a:srgbClr val="C95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14" y="2188951"/>
            <a:ext cx="1640016" cy="4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EA933F-FBB2-4010-931C-D58925DC8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06" y="3902083"/>
            <a:ext cx="2478002" cy="431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95C417-AD5E-46CB-82F5-87943175F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14" y="1485900"/>
            <a:ext cx="1869318" cy="388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479961-F3FB-4666-8137-E4D070EF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614" y="2979344"/>
            <a:ext cx="1614413" cy="413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D6C011-A215-47BA-9810-3779763A6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66" y="5372100"/>
            <a:ext cx="978187" cy="7947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662CCB-4EB1-414E-8765-919889704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88" y="1485900"/>
            <a:ext cx="1614415" cy="4138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8E60A-081D-48DF-BF41-EA58F0346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00" y="5700828"/>
            <a:ext cx="1404346" cy="5103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2FAC7C-A650-4ADB-BBAD-8213FEEC1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13" y="3249115"/>
            <a:ext cx="2119442" cy="4644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4FD685-13AC-4D7F-A05A-8EE4E58A9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64" y="4314918"/>
            <a:ext cx="856509" cy="8565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7FAB791-5C55-44FF-8238-2D9F23AA0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91" y="2167172"/>
            <a:ext cx="928827" cy="92882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F311C99-3ECA-445B-9D19-A0261A353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650" y="5702289"/>
            <a:ext cx="1553972" cy="508926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35B9D40-C7E6-AFC7-D8F5-4B022833291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7" y="2705739"/>
            <a:ext cx="4521679" cy="2942711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E1D209D-B5C9-BE67-27D8-1C827D9455C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91" y="4743173"/>
            <a:ext cx="1499558" cy="411169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7D2354CE-64EF-5B33-B487-FA543FA30833}"/>
              </a:ext>
            </a:extLst>
          </p:cNvPr>
          <p:cNvSpPr/>
          <p:nvPr/>
        </p:nvSpPr>
        <p:spPr>
          <a:xfrm>
            <a:off x="715224" y="3095216"/>
            <a:ext cx="164592" cy="164592"/>
          </a:xfrm>
          <a:prstGeom prst="ellipse">
            <a:avLst/>
          </a:prstGeom>
          <a:solidFill>
            <a:srgbClr val="C95602"/>
          </a:solidFill>
          <a:ln>
            <a:solidFill>
              <a:srgbClr val="FEE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4F9013A-67D4-D941-B90F-3D0C25A6CD17}"/>
              </a:ext>
            </a:extLst>
          </p:cNvPr>
          <p:cNvSpPr/>
          <p:nvPr/>
        </p:nvSpPr>
        <p:spPr>
          <a:xfrm>
            <a:off x="507041" y="3956478"/>
            <a:ext cx="164592" cy="164592"/>
          </a:xfrm>
          <a:prstGeom prst="ellipse">
            <a:avLst/>
          </a:prstGeom>
          <a:solidFill>
            <a:srgbClr val="C95602"/>
          </a:solidFill>
          <a:ln>
            <a:solidFill>
              <a:srgbClr val="FEE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AEE43F7-00E4-C869-D7EB-61B8F92FCF0D}"/>
              </a:ext>
            </a:extLst>
          </p:cNvPr>
          <p:cNvSpPr/>
          <p:nvPr/>
        </p:nvSpPr>
        <p:spPr>
          <a:xfrm>
            <a:off x="3635118" y="3996645"/>
            <a:ext cx="164592" cy="164592"/>
          </a:xfrm>
          <a:prstGeom prst="ellipse">
            <a:avLst/>
          </a:prstGeom>
          <a:solidFill>
            <a:srgbClr val="C95602"/>
          </a:solidFill>
          <a:ln>
            <a:solidFill>
              <a:srgbClr val="FEE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D2AE4F0-6C50-1FF9-9043-C132B5E160BE}"/>
              </a:ext>
            </a:extLst>
          </p:cNvPr>
          <p:cNvSpPr/>
          <p:nvPr/>
        </p:nvSpPr>
        <p:spPr>
          <a:xfrm>
            <a:off x="1790941" y="4088435"/>
            <a:ext cx="164592" cy="164592"/>
          </a:xfrm>
          <a:prstGeom prst="ellipse">
            <a:avLst/>
          </a:prstGeom>
          <a:solidFill>
            <a:srgbClr val="C95602"/>
          </a:solidFill>
          <a:ln>
            <a:solidFill>
              <a:srgbClr val="FEE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897EAB-5A55-2FF6-33E1-6929472C269E}"/>
              </a:ext>
            </a:extLst>
          </p:cNvPr>
          <p:cNvSpPr/>
          <p:nvPr/>
        </p:nvSpPr>
        <p:spPr>
          <a:xfrm>
            <a:off x="2251395" y="4948757"/>
            <a:ext cx="164592" cy="164592"/>
          </a:xfrm>
          <a:prstGeom prst="ellipse">
            <a:avLst/>
          </a:prstGeom>
          <a:solidFill>
            <a:srgbClr val="C95602"/>
          </a:solidFill>
          <a:ln>
            <a:solidFill>
              <a:srgbClr val="FEE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228EBD9-1855-63A2-47F6-FB81680A610B}"/>
              </a:ext>
            </a:extLst>
          </p:cNvPr>
          <p:cNvSpPr/>
          <p:nvPr/>
        </p:nvSpPr>
        <p:spPr>
          <a:xfrm>
            <a:off x="2853247" y="4236518"/>
            <a:ext cx="164592" cy="164592"/>
          </a:xfrm>
          <a:prstGeom prst="ellipse">
            <a:avLst/>
          </a:prstGeom>
          <a:solidFill>
            <a:srgbClr val="C95602"/>
          </a:solidFill>
          <a:ln>
            <a:solidFill>
              <a:srgbClr val="FEE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1E1B732-A1D5-8922-5EF5-255322208D52}"/>
              </a:ext>
            </a:extLst>
          </p:cNvPr>
          <p:cNvSpPr/>
          <p:nvPr/>
        </p:nvSpPr>
        <p:spPr>
          <a:xfrm>
            <a:off x="3509426" y="3734928"/>
            <a:ext cx="164592" cy="164592"/>
          </a:xfrm>
          <a:prstGeom prst="ellipse">
            <a:avLst/>
          </a:prstGeom>
          <a:solidFill>
            <a:srgbClr val="C95602"/>
          </a:solidFill>
          <a:ln>
            <a:solidFill>
              <a:srgbClr val="FEE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5CCDE04-71D1-551B-E5E2-D9DCD1AE99EC}"/>
              </a:ext>
            </a:extLst>
          </p:cNvPr>
          <p:cNvSpPr/>
          <p:nvPr/>
        </p:nvSpPr>
        <p:spPr>
          <a:xfrm>
            <a:off x="4204099" y="3584221"/>
            <a:ext cx="164592" cy="164592"/>
          </a:xfrm>
          <a:prstGeom prst="ellipse">
            <a:avLst/>
          </a:prstGeom>
          <a:solidFill>
            <a:srgbClr val="C95602"/>
          </a:solidFill>
          <a:ln>
            <a:solidFill>
              <a:srgbClr val="FEE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3E0D920-0FB4-476D-EC36-B24298AF4CB2}"/>
              </a:ext>
            </a:extLst>
          </p:cNvPr>
          <p:cNvSpPr/>
          <p:nvPr/>
        </p:nvSpPr>
        <p:spPr>
          <a:xfrm>
            <a:off x="3016568" y="4236518"/>
            <a:ext cx="164592" cy="164592"/>
          </a:xfrm>
          <a:prstGeom prst="ellipse">
            <a:avLst/>
          </a:prstGeom>
          <a:solidFill>
            <a:srgbClr val="C95602"/>
          </a:solidFill>
          <a:ln>
            <a:solidFill>
              <a:srgbClr val="FEE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77A0B99-A35B-9235-8C75-2782D96F2335}"/>
              </a:ext>
            </a:extLst>
          </p:cNvPr>
          <p:cNvSpPr/>
          <p:nvPr/>
        </p:nvSpPr>
        <p:spPr>
          <a:xfrm>
            <a:off x="1840110" y="4088435"/>
            <a:ext cx="164592" cy="164592"/>
          </a:xfrm>
          <a:prstGeom prst="ellipse">
            <a:avLst/>
          </a:prstGeom>
          <a:solidFill>
            <a:srgbClr val="C95602"/>
          </a:solidFill>
          <a:ln>
            <a:solidFill>
              <a:srgbClr val="FEE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E25B51-E014-5664-CD93-75C2FF7BB80F}"/>
              </a:ext>
            </a:extLst>
          </p:cNvPr>
          <p:cNvSpPr txBox="1"/>
          <p:nvPr/>
        </p:nvSpPr>
        <p:spPr>
          <a:xfrm>
            <a:off x="831485" y="5881455"/>
            <a:ext cx="4563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rgbClr val="C95602"/>
                </a:solidFill>
              </a:rPr>
              <a:t>Past and Future Peer Exchange Sites</a:t>
            </a:r>
            <a:endParaRPr lang="en-US" b="1" dirty="0">
              <a:solidFill>
                <a:srgbClr val="C956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41" grpId="0"/>
    </p:bldLst>
  </p:timing>
</p:sld>
</file>

<file path=ppt/theme/theme1.xml><?xml version="1.0" encoding="utf-8"?>
<a:theme xmlns:a="http://schemas.openxmlformats.org/drawingml/2006/main" name="No Boundaries Presentation Templat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95602"/>
      </a:hlink>
      <a:folHlink>
        <a:srgbClr val="C956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 Boundaries Presentation Template</Template>
  <TotalTime>4319</TotalTime>
  <Words>744</Words>
  <Application>Microsoft Office PowerPoint</Application>
  <PresentationFormat>Widescreen</PresentationFormat>
  <Paragraphs>122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Cambria</vt:lpstr>
      <vt:lpstr>Trebuchet MS</vt:lpstr>
      <vt:lpstr>Wingdings</vt:lpstr>
      <vt:lpstr>No Boundaries Presentation Template</vt:lpstr>
      <vt:lpstr>No Boundaries Transportation Maintenance Innovations Pooled Fund  maintainroads.org  Overview and Update   SICOP Maintenance Operations Briefing June 28, 2022   Doug Gruver, Ohio DOT Heath Patterson, Mississippi DOT</vt:lpstr>
      <vt:lpstr>Presentation Overview</vt:lpstr>
      <vt:lpstr>Purpose</vt:lpstr>
      <vt:lpstr>Purpose</vt:lpstr>
      <vt:lpstr>Goals</vt:lpstr>
      <vt:lpstr>Goals</vt:lpstr>
      <vt:lpstr>History</vt:lpstr>
      <vt:lpstr>Today</vt:lpstr>
      <vt:lpstr>Current Member States</vt:lpstr>
      <vt:lpstr>Current Partners and Liaisons</vt:lpstr>
      <vt:lpstr>Highlighted Activities and Resources</vt:lpstr>
      <vt:lpstr>Peer Information Sharing</vt:lpstr>
      <vt:lpstr>Peer Information Sharing</vt:lpstr>
      <vt:lpstr>Innovation Database</vt:lpstr>
      <vt:lpstr>Innovation Database</vt:lpstr>
      <vt:lpstr>Staffing Shortages Synthesis</vt:lpstr>
      <vt:lpstr>Highlighted Initial Findings</vt:lpstr>
      <vt:lpstr>Learn More</vt:lpstr>
    </vt:vector>
  </TitlesOfParts>
  <Company>Ohio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Boundaries Pooled Fund</dc:title>
  <dc:creator>Thomas Lyden</dc:creator>
  <cp:lastModifiedBy>Brian Hirt</cp:lastModifiedBy>
  <cp:revision>152</cp:revision>
  <dcterms:created xsi:type="dcterms:W3CDTF">2016-06-01T19:26:11Z</dcterms:created>
  <dcterms:modified xsi:type="dcterms:W3CDTF">2022-06-23T19:56:11Z</dcterms:modified>
</cp:coreProperties>
</file>