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9" r:id="rId2"/>
    <p:sldId id="263" r:id="rId3"/>
    <p:sldId id="267" r:id="rId4"/>
    <p:sldId id="262" r:id="rId5"/>
    <p:sldId id="265" r:id="rId6"/>
    <p:sldId id="268" r:id="rId7"/>
    <p:sldId id="266" r:id="rId8"/>
    <p:sldId id="264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36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5F556-2B9E-48AC-B6CE-BE7068CD91C0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B6BC8-5E33-4ABB-9647-9AA9169E9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9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9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7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3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4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1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8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44049"/>
            <a:ext cx="11582400" cy="5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387"/>
            <a:ext cx="11582400" cy="39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endParaRPr lang="en-US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0" y="6477000"/>
            <a:ext cx="12192000" cy="91440"/>
          </a:xfrm>
          <a:prstGeom prst="rect">
            <a:avLst/>
          </a:prstGeom>
          <a:solidFill>
            <a:srgbClr val="FEE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0" y="914400"/>
            <a:ext cx="12192000" cy="91440"/>
          </a:xfrm>
          <a:prstGeom prst="rect">
            <a:avLst/>
          </a:prstGeom>
          <a:solidFill>
            <a:srgbClr val="FEE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6553200"/>
            <a:ext cx="1220493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3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95602"/>
          </a:solidFill>
          <a:latin typeface="Trebuchet MS" panose="020B0603020202020204" pitchFamily="34" charset="0"/>
          <a:ea typeface="MS PGothic" panose="020B0600070205080204" pitchFamily="34" charset="-128"/>
          <a:cs typeface="Trebuchet MS" panose="020B0603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95602"/>
        </a:buClr>
        <a:buChar char="•"/>
        <a:defRPr sz="2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  <a:cs typeface="Trebuchet MS" panose="020B0603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95602"/>
        </a:buClr>
        <a:buChar char="–"/>
        <a:defRPr sz="24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Char char="–"/>
        <a:defRPr sz="1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Char char="»"/>
        <a:defRPr sz="1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maintainroads.org/september-2021-denver-c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maintainroads.org/innovation-databas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flickr.com/photos/152314460@N02/albums/721577198976796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2021 Peer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387"/>
            <a:ext cx="5058032" cy="3992777"/>
          </a:xfrm>
        </p:spPr>
        <p:txBody>
          <a:bodyPr/>
          <a:lstStyle/>
          <a:p>
            <a:r>
              <a:rPr lang="en-US" sz="2400" dirty="0"/>
              <a:t>No Boundaries held its second peer exchange of 2021 from September 14-15</a:t>
            </a:r>
          </a:p>
          <a:p>
            <a:pPr lvl="1"/>
            <a:r>
              <a:rPr lang="en-US" sz="2000" dirty="0"/>
              <a:t>In-person meeting in Denver</a:t>
            </a:r>
          </a:p>
          <a:p>
            <a:pPr lvl="1"/>
            <a:r>
              <a:rPr lang="en-US" sz="2000" dirty="0"/>
              <a:t>Simultaneous virtual option for remote participants</a:t>
            </a:r>
          </a:p>
          <a:p>
            <a:r>
              <a:rPr lang="en-US" sz="2400" dirty="0"/>
              <a:t>Meeting information at </a:t>
            </a:r>
            <a:r>
              <a:rPr lang="en-US" sz="2400" dirty="0">
                <a:hlinkClick r:id="rId2"/>
              </a:rPr>
              <a:t>maintainroads.org/</a:t>
            </a:r>
            <a:br>
              <a:rPr lang="en-US" sz="2400" dirty="0">
                <a:hlinkClick r:id="rId2"/>
              </a:rPr>
            </a:br>
            <a:r>
              <a:rPr lang="en-US" sz="2400" dirty="0">
                <a:hlinkClick r:id="rId2"/>
              </a:rPr>
              <a:t>september-2021-denver-co</a:t>
            </a:r>
            <a:endParaRPr lang="en-US" sz="2400" dirty="0"/>
          </a:p>
          <a:p>
            <a:pPr lvl="1"/>
            <a:r>
              <a:rPr lang="en-US" sz="2000" dirty="0"/>
              <a:t>Detailed documentation available for members with login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10CE7-5102-4085-817B-E1E088CB1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6" y="2397561"/>
            <a:ext cx="4882846" cy="3662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90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Round-Table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387"/>
            <a:ext cx="7620000" cy="399277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C95602"/>
                </a:solidFill>
              </a:rPr>
              <a:t>1. </a:t>
            </a:r>
            <a:r>
              <a:rPr lang="en-US" sz="2400" dirty="0"/>
              <a:t>Electric Vehicles and Charging</a:t>
            </a:r>
          </a:p>
          <a:p>
            <a:pPr lvl="1"/>
            <a:r>
              <a:rPr lang="en-US" sz="2000" dirty="0"/>
              <a:t>Plans, preparation and strategies for electrifying fleet EVs</a:t>
            </a:r>
          </a:p>
          <a:p>
            <a:pPr lvl="1"/>
            <a:r>
              <a:rPr lang="en-US" sz="2000" dirty="0"/>
              <a:t>Issues related to serving the public with EV charging stations</a:t>
            </a:r>
          </a:p>
          <a:p>
            <a:pPr lvl="1"/>
            <a:r>
              <a:rPr lang="en-US" sz="2000" dirty="0"/>
              <a:t>Discussion of federal ruling on EV charging at Interstate rest areas</a:t>
            </a:r>
          </a:p>
          <a:p>
            <a:pPr lvl="1"/>
            <a:r>
              <a:rPr lang="en-US" sz="2000" dirty="0"/>
              <a:t>Detailed responses and documentation from CA, CO, CT, ME, MN, OH and TX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95602"/>
                </a:solidFill>
              </a:rPr>
              <a:t>2. </a:t>
            </a:r>
            <a:r>
              <a:rPr lang="en-US" sz="2400" dirty="0"/>
              <a:t>Drones/UAS in Maintenance</a:t>
            </a:r>
          </a:p>
          <a:p>
            <a:pPr lvl="1"/>
            <a:r>
              <a:rPr lang="en-US" sz="2000" dirty="0"/>
              <a:t>Current and planned deployment, funding and training</a:t>
            </a:r>
          </a:p>
          <a:p>
            <a:pPr lvl="1"/>
            <a:r>
              <a:rPr lang="en-US" sz="2000" dirty="0"/>
              <a:t>Detailed responses from CA, CT, MD, MI, MN, MS, OH and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DB6A5-B4B3-436D-B057-B1D7FE3A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47" y="1977809"/>
            <a:ext cx="3822153" cy="3752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37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Round-Table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387"/>
            <a:ext cx="6236043" cy="399277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C95602"/>
                </a:solidFill>
              </a:rPr>
              <a:t>3. </a:t>
            </a:r>
            <a:r>
              <a:rPr lang="en-US" sz="2800" dirty="0"/>
              <a:t>New Equipment Show-and-Tell</a:t>
            </a:r>
          </a:p>
          <a:p>
            <a:pPr lvl="1"/>
            <a:r>
              <a:rPr lang="en-US" sz="1800" dirty="0">
                <a:effectLst/>
              </a:rPr>
              <a:t>Connecticut DOT – Excavator</a:t>
            </a:r>
          </a:p>
          <a:p>
            <a:pPr lvl="1"/>
            <a:r>
              <a:rPr lang="en-US" sz="1800" dirty="0">
                <a:effectLst/>
              </a:rPr>
              <a:t>Indiana DOT – </a:t>
            </a:r>
            <a:r>
              <a:rPr lang="en-US" sz="1800" dirty="0">
                <a:solidFill>
                  <a:srgbClr val="C95602"/>
                </a:solidFill>
                <a:effectLst/>
              </a:rPr>
              <a:t>Cable Rail Spreader </a:t>
            </a:r>
            <a:r>
              <a:rPr lang="en-US" sz="1800" dirty="0">
                <a:solidFill>
                  <a:srgbClr val="C9560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endParaRPr lang="en-US" sz="1800" dirty="0">
              <a:solidFill>
                <a:srgbClr val="C95602"/>
              </a:solidFill>
              <a:effectLst/>
            </a:endParaRPr>
          </a:p>
          <a:p>
            <a:pPr lvl="1"/>
            <a:r>
              <a:rPr lang="en-US" sz="1800" dirty="0" err="1">
                <a:effectLst/>
              </a:rPr>
              <a:t>MaineDOT</a:t>
            </a:r>
            <a:endParaRPr lang="en-US" sz="1800" dirty="0"/>
          </a:p>
          <a:p>
            <a:pPr lvl="2"/>
            <a:r>
              <a:rPr lang="en-US" sz="1400" dirty="0">
                <a:effectLst/>
              </a:rPr>
              <a:t>Plow/Cutting Edge Blade Holders</a:t>
            </a:r>
          </a:p>
          <a:p>
            <a:pPr lvl="2"/>
            <a:r>
              <a:rPr lang="en-US" sz="1400" dirty="0">
                <a:effectLst/>
              </a:rPr>
              <a:t>Truck-Mounted Warning Sign Hitch Mount</a:t>
            </a:r>
          </a:p>
          <a:p>
            <a:pPr lvl="2"/>
            <a:r>
              <a:rPr lang="en-US" sz="1400" dirty="0">
                <a:effectLst/>
              </a:rPr>
              <a:t>Hydraulic Pressure Reliever Tool</a:t>
            </a:r>
          </a:p>
          <a:p>
            <a:pPr lvl="1"/>
            <a:r>
              <a:rPr lang="en-US" sz="1800" dirty="0">
                <a:effectLst/>
              </a:rPr>
              <a:t>Michigan DOT – Remote-controlled vessels for bridge inspections</a:t>
            </a:r>
          </a:p>
          <a:p>
            <a:pPr lvl="1"/>
            <a:r>
              <a:rPr lang="en-US" sz="1800" dirty="0">
                <a:effectLst/>
              </a:rPr>
              <a:t>Minnesota DOT – Electronic Delamination</a:t>
            </a:r>
          </a:p>
          <a:p>
            <a:pPr lvl="1"/>
            <a:r>
              <a:rPr lang="en-US" sz="1800" dirty="0">
                <a:effectLst/>
              </a:rPr>
              <a:t>Ohio DOT – Knuckle Boom</a:t>
            </a:r>
          </a:p>
          <a:p>
            <a:pPr lvl="1"/>
            <a:r>
              <a:rPr lang="en-US" sz="1800" dirty="0">
                <a:effectLst/>
              </a:rPr>
              <a:t>Texas DOT – Sign Straightener</a:t>
            </a:r>
          </a:p>
          <a:p>
            <a:pPr lvl="1"/>
            <a:r>
              <a:rPr lang="en-US" sz="1800" dirty="0">
                <a:effectLst/>
              </a:rPr>
              <a:t>Virginia DOT – </a:t>
            </a:r>
            <a:r>
              <a:rPr lang="en-US" sz="1800" dirty="0">
                <a:solidFill>
                  <a:srgbClr val="C95602"/>
                </a:solidFill>
                <a:effectLst/>
              </a:rPr>
              <a:t>Cone and sign rack </a:t>
            </a:r>
            <a:r>
              <a:rPr lang="en-US" sz="1800" dirty="0">
                <a:solidFill>
                  <a:srgbClr val="C9560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endParaRPr lang="en-US" sz="1800" dirty="0">
              <a:solidFill>
                <a:srgbClr val="C95602"/>
              </a:solidFill>
              <a:effectLst/>
            </a:endParaRPr>
          </a:p>
          <a:p>
            <a:pPr lvl="1"/>
            <a:endParaRPr lang="en-US" sz="1800" dirty="0">
              <a:effectLst/>
            </a:endParaRP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C52F8-17B7-4017-B5A4-A0DA64BEC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48" y="3632159"/>
            <a:ext cx="2416776" cy="267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58A182-FE43-46C1-ACC5-892727AD2E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4" t="22852" r="4034" b="7184"/>
          <a:stretch/>
        </p:blipFill>
        <p:spPr>
          <a:xfrm>
            <a:off x="6689123" y="2288875"/>
            <a:ext cx="2112883" cy="2832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28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FHWA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Maintenance innovation summit</a:t>
            </a:r>
          </a:p>
          <a:p>
            <a:r>
              <a:rPr lang="en-US" dirty="0"/>
              <a:t>Pavements</a:t>
            </a:r>
          </a:p>
          <a:p>
            <a:pPr lvl="1"/>
            <a:r>
              <a:rPr lang="en-US" dirty="0"/>
              <a:t>Pavement Maintenance Techniques: Best Practices Field Guide</a:t>
            </a:r>
          </a:p>
          <a:p>
            <a:pPr lvl="1"/>
            <a:r>
              <a:rPr lang="en-US" dirty="0"/>
              <a:t>Pavement Maintenance e-newsletter</a:t>
            </a:r>
          </a:p>
          <a:p>
            <a:pPr lvl="1"/>
            <a:r>
              <a:rPr lang="en-US" dirty="0"/>
              <a:t>Strategic Plan for Pavement Preservation</a:t>
            </a:r>
          </a:p>
          <a:p>
            <a:pPr lvl="1"/>
            <a:r>
              <a:rPr lang="en-US" dirty="0"/>
              <a:t>Use of RAP in Pavement Preventive Maintenance Treatments</a:t>
            </a:r>
          </a:p>
          <a:p>
            <a:r>
              <a:rPr lang="en-US" dirty="0"/>
              <a:t>NHI</a:t>
            </a:r>
          </a:p>
          <a:p>
            <a:pPr lvl="1"/>
            <a:r>
              <a:rPr lang="en-US" dirty="0"/>
              <a:t>NHI Maintenance Leadership Academy six-module course</a:t>
            </a:r>
          </a:p>
          <a:p>
            <a:pPr lvl="1"/>
            <a:r>
              <a:rPr lang="en-US" dirty="0"/>
              <a:t>Future NHI course: Leveraging your MMS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Caltrans </a:t>
            </a:r>
            <a:r>
              <a:rPr lang="en-US" dirty="0"/>
              <a:t>M</a:t>
            </a:r>
            <a:r>
              <a:rPr lang="en-US" sz="3600" dirty="0"/>
              <a:t>aintenance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387"/>
            <a:ext cx="7133968" cy="3992777"/>
          </a:xfrm>
        </p:spPr>
        <p:txBody>
          <a:bodyPr/>
          <a:lstStyle/>
          <a:p>
            <a:r>
              <a:rPr lang="en-US" dirty="0"/>
              <a:t>Role in meeting state ZEV mandate</a:t>
            </a:r>
          </a:p>
          <a:p>
            <a:r>
              <a:rPr lang="en-US" sz="2800" dirty="0"/>
              <a:t>Maintenance innovations:</a:t>
            </a:r>
          </a:p>
          <a:p>
            <a:pPr lvl="1"/>
            <a:r>
              <a:rPr lang="en-US" dirty="0">
                <a:solidFill>
                  <a:srgbClr val="C95602"/>
                </a:solidFill>
              </a:rPr>
              <a:t>Halo lights ►</a:t>
            </a:r>
          </a:p>
          <a:p>
            <a:pPr lvl="1"/>
            <a:r>
              <a:rPr lang="en-US" dirty="0"/>
              <a:t>Advance warning vehicle</a:t>
            </a:r>
            <a:br>
              <a:rPr lang="en-US" dirty="0"/>
            </a:br>
            <a:r>
              <a:rPr lang="en-US" dirty="0"/>
              <a:t>with alarms</a:t>
            </a:r>
          </a:p>
          <a:p>
            <a:pPr lvl="1"/>
            <a:r>
              <a:rPr lang="en-US" dirty="0"/>
              <a:t>Sequential lights for tapers</a:t>
            </a:r>
          </a:p>
          <a:p>
            <a:pPr lvl="1"/>
            <a:r>
              <a:rPr lang="en-US" dirty="0">
                <a:solidFill>
                  <a:srgbClr val="C95602"/>
                </a:solidFill>
              </a:rPr>
              <a:t>Equipment simulators ►</a:t>
            </a:r>
          </a:p>
          <a:p>
            <a:pPr lvl="1"/>
            <a:r>
              <a:rPr lang="en-US" dirty="0"/>
              <a:t>Reflective cone 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30B91-59BF-4066-9DCB-29822C5FF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23"/>
          <a:stretch/>
        </p:blipFill>
        <p:spPr>
          <a:xfrm>
            <a:off x="8427308" y="1477124"/>
            <a:ext cx="3459892" cy="2843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DA058A-973A-49E9-B28E-FA72F4DF2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40" b="9146"/>
          <a:stretch/>
        </p:blipFill>
        <p:spPr>
          <a:xfrm>
            <a:off x="5211400" y="3738105"/>
            <a:ext cx="3125292" cy="26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92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York State DOT Guardrail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179" y="3110856"/>
            <a:ext cx="3838833" cy="3366488"/>
          </a:xfrm>
        </p:spPr>
        <p:txBody>
          <a:bodyPr/>
          <a:lstStyle/>
          <a:p>
            <a:r>
              <a:rPr lang="en-US" sz="2800" dirty="0"/>
              <a:t>Training</a:t>
            </a:r>
          </a:p>
          <a:p>
            <a:r>
              <a:rPr lang="en-US" dirty="0"/>
              <a:t>Equipment</a:t>
            </a:r>
          </a:p>
          <a:p>
            <a:r>
              <a:rPr lang="en-US" sz="2800" dirty="0"/>
              <a:t>Asset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D61396-E7A3-4F9A-9A1C-1554CE91B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"/>
          <a:stretch/>
        </p:blipFill>
        <p:spPr>
          <a:xfrm>
            <a:off x="7999066" y="3582817"/>
            <a:ext cx="3838833" cy="2422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509A4-0ED5-4BD7-BECF-0403DB0A4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22" y="2541242"/>
            <a:ext cx="2356148" cy="23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7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Planning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Steps for finalizing and launching the new </a:t>
            </a:r>
            <a:r>
              <a:rPr lang="en-US" sz="2800" dirty="0">
                <a:hlinkClick r:id="rId2"/>
              </a:rPr>
              <a:t>Innovation Database</a:t>
            </a:r>
            <a:endParaRPr lang="en-US" sz="2800" dirty="0"/>
          </a:p>
          <a:p>
            <a:r>
              <a:rPr lang="en-US" dirty="0"/>
              <a:t>Plans for a synthesis report on impacts of staffing issues</a:t>
            </a:r>
          </a:p>
          <a:p>
            <a:pPr lvl="1"/>
            <a:r>
              <a:rPr lang="en-US" dirty="0"/>
              <a:t>Building on a Clear Roads study on recruitment/retention, look at successful strategies for dealing with staffing shortages</a:t>
            </a:r>
          </a:p>
          <a:p>
            <a:r>
              <a:rPr lang="en-US" dirty="0"/>
              <a:t>Possible partnerships with FHWA</a:t>
            </a:r>
          </a:p>
          <a:p>
            <a:r>
              <a:rPr lang="en-US" dirty="0"/>
              <a:t>Peer Exchanges in 2022</a:t>
            </a:r>
          </a:p>
          <a:p>
            <a:r>
              <a:rPr lang="en-US" dirty="0"/>
              <a:t>Other new activities for Year 2 of the pooled fund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387"/>
            <a:ext cx="6466703" cy="3992777"/>
          </a:xfrm>
        </p:spPr>
        <p:txBody>
          <a:bodyPr/>
          <a:lstStyle/>
          <a:p>
            <a:r>
              <a:rPr lang="en-US" sz="2800" dirty="0"/>
              <a:t>Site visit to Central 70 Project</a:t>
            </a:r>
          </a:p>
          <a:p>
            <a:pPr lvl="1"/>
            <a:r>
              <a:rPr lang="en-US" dirty="0"/>
              <a:t>Review progress made on the reconstruction and expansion of Interstate-70</a:t>
            </a:r>
          </a:p>
          <a:p>
            <a:pPr lvl="1"/>
            <a:r>
              <a:rPr lang="en-US" dirty="0"/>
              <a:t>Discussion of special challenges and solutions</a:t>
            </a:r>
          </a:p>
          <a:p>
            <a:pPr lvl="1"/>
            <a:r>
              <a:rPr lang="en-US" dirty="0"/>
              <a:t>Pictures </a:t>
            </a:r>
            <a:r>
              <a:rPr lang="en-US" dirty="0">
                <a:hlinkClick r:id="rId2"/>
              </a:rPr>
              <a:t>available on Flickr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294D1-8602-4363-9020-5602D9C6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333" y="1977809"/>
            <a:ext cx="5002867" cy="43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In-person meeting is invaluable</a:t>
            </a:r>
          </a:p>
          <a:p>
            <a:pPr lvl="1"/>
            <a:r>
              <a:rPr lang="en-US" dirty="0"/>
              <a:t>Opportunities for Q-and-A, side-conversations, and frank discussion about challenges</a:t>
            </a:r>
          </a:p>
          <a:p>
            <a:pPr lvl="1"/>
            <a:r>
              <a:rPr lang="en-US" dirty="0"/>
              <a:t>Learn who is facing similar issues; build a network of peers</a:t>
            </a:r>
          </a:p>
          <a:p>
            <a:r>
              <a:rPr lang="en-US" dirty="0"/>
              <a:t>Many attendees plan to take back innovations and ideas </a:t>
            </a:r>
            <a:r>
              <a:rPr lang="en-US"/>
              <a:t>learned at </a:t>
            </a:r>
            <a:r>
              <a:rPr lang="en-US" dirty="0"/>
              <a:t>the meeting (some had already done so before the meeting was over)</a:t>
            </a:r>
          </a:p>
          <a:p>
            <a:r>
              <a:rPr lang="en-US" dirty="0"/>
              <a:t>Technology remains a challenge for those attending virtually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83594"/>
      </p:ext>
    </p:extLst>
  </p:cSld>
  <p:clrMapOvr>
    <a:masterClrMapping/>
  </p:clrMapOvr>
</p:sld>
</file>

<file path=ppt/theme/theme1.xml><?xml version="1.0" encoding="utf-8"?>
<a:theme xmlns:a="http://schemas.openxmlformats.org/drawingml/2006/main" name="No Boundaries Presentation Templat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95602"/>
      </a:hlink>
      <a:folHlink>
        <a:srgbClr val="C956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 Boundaries Presentation Template</Template>
  <TotalTime>2995</TotalTime>
  <Words>433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No Boundaries Presentation Template</vt:lpstr>
      <vt:lpstr>September 2021 Peer Exchange</vt:lpstr>
      <vt:lpstr>Three Round-Table Discussions</vt:lpstr>
      <vt:lpstr>Three Round-Table Discussions</vt:lpstr>
      <vt:lpstr>FHWA Updates</vt:lpstr>
      <vt:lpstr>Caltrans Maintenance Program</vt:lpstr>
      <vt:lpstr>New York State DOT Guardrail Program</vt:lpstr>
      <vt:lpstr>Business and Planning Meeting</vt:lpstr>
      <vt:lpstr>Technical Tour</vt:lpstr>
      <vt:lpstr>Takeaways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Boundaries Pooled Fund</dc:title>
  <dc:creator>Thomas Lyden</dc:creator>
  <cp:lastModifiedBy>Brian Hirt</cp:lastModifiedBy>
  <cp:revision>95</cp:revision>
  <dcterms:created xsi:type="dcterms:W3CDTF">2016-06-01T19:26:11Z</dcterms:created>
  <dcterms:modified xsi:type="dcterms:W3CDTF">2021-12-02T19:47:51Z</dcterms:modified>
</cp:coreProperties>
</file>