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" name="Shape 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:\Documents and Settings\dean.covey\Desktop\LogotopPPT.gif" descr="C:\Documents and Settings\dean.covey\Desktop\LogotopPP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96996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60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:\Documents and Settings\dean.covey\Desktop\LogotopPPT.gif" descr="C:\Documents and Settings\dean.covey\Desktop\LogotopPP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96996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824592" marR="0" indent="-367392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6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1257300" marR="0" indent="-3429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6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1783079" marR="0" indent="-41147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6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2286000" marR="0" indent="-4572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6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2743200" marR="0" indent="-4572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6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3200400" marR="0" indent="-4572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6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3657600" marR="0" indent="-4572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6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4114800" marR="0" indent="-4572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6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:\Documents and Settings\dean.covey\Desktop\BeginningBackground.gif" descr="C:\Documents and Settings\dean.covey\Desktop\BeginningBackground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C:\Users\marc.harlow\AppData\Local\Microsoft\Windows\Temporary Internet Files\Content.Outlook\9Q81GHVT\IMG_0619.JPG" descr="C:\Users\marc.harlow\AppData\Local\Microsoft\Windows\Temporary Internet Files\Content.Outlook\9Q81GHVT\IMG_06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REE TRIMMER PLATFORM"/>
          <p:cNvSpPr txBox="1"/>
          <p:nvPr>
            <p:ph type="title" idx="4294967295"/>
          </p:nvPr>
        </p:nvSpPr>
        <p:spPr>
          <a:xfrm>
            <a:off x="2286000" y="228600"/>
            <a:ext cx="6553200" cy="5334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r">
              <a:defRPr sz="2000">
                <a:solidFill>
                  <a:srgbClr val="FF6633"/>
                </a:solidFill>
              </a:defRPr>
            </a:lvl1pPr>
          </a:lstStyle>
          <a:p>
            <a:pPr/>
            <a:r>
              <a:t>TREE TRIMMER PLATFORM</a:t>
            </a:r>
          </a:p>
        </p:txBody>
      </p:sp>
      <p:sp>
        <p:nvSpPr>
          <p:cNvPr id="60" name="After 25 years of service these racks were aging and becoming scarce.…"/>
          <p:cNvSpPr txBox="1"/>
          <p:nvPr>
            <p:ph type="body" idx="4294967295"/>
          </p:nvPr>
        </p:nvSpPr>
        <p:spPr>
          <a:xfrm>
            <a:off x="381000" y="1371600"/>
            <a:ext cx="8229600" cy="4343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defRPr sz="2800"/>
            </a:pPr>
            <a:r>
              <a:t>After 25 years of service these racks were aging and becoming scarce.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defRPr sz="2800"/>
            </a:pPr>
            <a:r>
              <a:t>As of last year, only a few of the original racks remained in the district. </a:t>
            </a:r>
          </a:p>
          <a:p>
            <a:pPr marL="0" indent="0">
              <a:lnSpc>
                <a:spcPct val="150000"/>
              </a:lnSpc>
              <a:defRPr sz="1200"/>
            </a:pP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defRPr sz="2800">
                <a:solidFill>
                  <a:srgbClr val="FFFF00"/>
                </a:solidFill>
              </a:defRPr>
            </a:pPr>
            <a:r>
              <a:t>Remember, these were a product of VDOT ingenuity and were not available commercially.</a:t>
            </a:r>
          </a:p>
        </p:txBody>
      </p:sp>
      <p:sp>
        <p:nvSpPr>
          <p:cNvPr id="61" name="Line"/>
          <p:cNvSpPr/>
          <p:nvPr/>
        </p:nvSpPr>
        <p:spPr>
          <a:xfrm>
            <a:off x="2743200" y="4343400"/>
            <a:ext cx="3657601" cy="0"/>
          </a:xfrm>
          <a:prstGeom prst="line">
            <a:avLst/>
          </a:prstGeom>
          <a:ln w="38100">
            <a:solidFill>
              <a:srgbClr val="FF6633"/>
            </a:solidFill>
          </a:ln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REE TRIMMER PLATFORM"/>
          <p:cNvSpPr txBox="1"/>
          <p:nvPr>
            <p:ph type="title" idx="4294967295"/>
          </p:nvPr>
        </p:nvSpPr>
        <p:spPr>
          <a:xfrm>
            <a:off x="2438400" y="152400"/>
            <a:ext cx="6477000" cy="685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r">
              <a:defRPr sz="2000">
                <a:solidFill>
                  <a:srgbClr val="FF6633"/>
                </a:solidFill>
              </a:defRPr>
            </a:lvl1pPr>
          </a:lstStyle>
          <a:p>
            <a:pPr/>
            <a:r>
              <a:t>TREE TRIMMER PLATFORM</a:t>
            </a:r>
          </a:p>
        </p:txBody>
      </p:sp>
      <p:sp>
        <p:nvSpPr>
          <p:cNvPr id="64" name="How did we get where we are…"/>
          <p:cNvSpPr txBox="1"/>
          <p:nvPr>
            <p:ph type="body" sz="quarter" idx="4294967295"/>
          </p:nvPr>
        </p:nvSpPr>
        <p:spPr>
          <a:xfrm>
            <a:off x="381000" y="1295400"/>
            <a:ext cx="8382000" cy="1371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/>
            <a:r>
              <a:t>How did we get where we are </a:t>
            </a:r>
          </a:p>
          <a:p>
            <a:pPr marL="0" indent="0" algn="ctr"/>
            <a:r>
              <a:t>with the platform</a:t>
            </a:r>
          </a:p>
        </p:txBody>
      </p:sp>
      <p:sp>
        <p:nvSpPr>
          <p:cNvPr id="65" name="The Superintendent Committee requested the agency to look at the feasibility of building new racks.…"/>
          <p:cNvSpPr txBox="1"/>
          <p:nvPr/>
        </p:nvSpPr>
        <p:spPr>
          <a:xfrm>
            <a:off x="960119" y="3124200"/>
            <a:ext cx="7071362" cy="297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ctr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Superintendent Committee requested the agency to look at the feasibility of building new racks. </a:t>
            </a:r>
          </a:p>
          <a:p>
            <a:pPr algn="ctr">
              <a:spcBef>
                <a:spcPts val="700"/>
              </a:spcBef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District Administrator and  Maintenance Division Administrator agreed to support assessment of the issue.</a:t>
            </a:r>
          </a:p>
        </p:txBody>
      </p:sp>
      <p:sp>
        <p:nvSpPr>
          <p:cNvPr id="66" name="Line"/>
          <p:cNvSpPr/>
          <p:nvPr/>
        </p:nvSpPr>
        <p:spPr>
          <a:xfrm>
            <a:off x="2057399" y="2667000"/>
            <a:ext cx="4953002" cy="0"/>
          </a:xfrm>
          <a:prstGeom prst="line">
            <a:avLst/>
          </a:prstGeom>
          <a:ln>
            <a:solidFill>
              <a:srgbClr val="FF6633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REE TRIMMER PLATFORM"/>
          <p:cNvSpPr txBox="1"/>
          <p:nvPr>
            <p:ph type="title" idx="4294967295"/>
          </p:nvPr>
        </p:nvSpPr>
        <p:spPr>
          <a:xfrm>
            <a:off x="2438400" y="76200"/>
            <a:ext cx="6400800" cy="685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r">
              <a:defRPr sz="2000">
                <a:solidFill>
                  <a:srgbClr val="FF6633"/>
                </a:solidFill>
              </a:defRPr>
            </a:lvl1pPr>
          </a:lstStyle>
          <a:p>
            <a:pPr/>
            <a:r>
              <a:t>TREE TRIMMER PLATFORM</a:t>
            </a:r>
          </a:p>
        </p:txBody>
      </p:sp>
      <p:sp>
        <p:nvSpPr>
          <p:cNvPr id="69" name="It was confirmed that they are not available commercially, looked into possible Safety issues, and developed clear scope for the Trimmer Platform."/>
          <p:cNvSpPr txBox="1"/>
          <p:nvPr>
            <p:ph type="body" sz="half" idx="4294967295"/>
          </p:nvPr>
        </p:nvSpPr>
        <p:spPr>
          <a:xfrm>
            <a:off x="685800" y="1371600"/>
            <a:ext cx="3352800" cy="42672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spcBef>
                <a:spcPts val="600"/>
              </a:spcBef>
              <a:defRPr sz="2800"/>
            </a:lvl1pPr>
          </a:lstStyle>
          <a:p>
            <a:pPr/>
            <a:r>
              <a:t>It was confirmed that they are not available commercially, looked into possible Safety issues, and developed clear scope for the Trimmer Platform. </a:t>
            </a:r>
          </a:p>
        </p:txBody>
      </p:sp>
      <p:sp>
        <p:nvSpPr>
          <p:cNvPr id="70" name="We (VDOT) developed the specifications for fabrication of the platform and the training materials for its use.  Along with the Maintenance Division, had it reviewed by VOSH and initiated the procurement effort."/>
          <p:cNvSpPr txBox="1"/>
          <p:nvPr/>
        </p:nvSpPr>
        <p:spPr>
          <a:xfrm>
            <a:off x="4998719" y="2514600"/>
            <a:ext cx="3718562" cy="365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>
              <a:spcBef>
                <a:spcPts val="500"/>
              </a:spcBef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   We (VDOT) developed the specifications for fabrication of the platform and the training materials for its use.  Along with the Maintenance Division, had it reviewed by VOSH and initiated the procurement effort.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ree Trimmer Platform"/>
          <p:cNvSpPr txBox="1"/>
          <p:nvPr>
            <p:ph type="title" idx="4294967295"/>
          </p:nvPr>
        </p:nvSpPr>
        <p:spPr>
          <a:xfrm>
            <a:off x="2286000" y="228600"/>
            <a:ext cx="6781800" cy="533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Tree Trimmer Platform</a:t>
            </a:r>
          </a:p>
        </p:txBody>
      </p:sp>
      <p:sp>
        <p:nvSpPr>
          <p:cNvPr id="73" name="Double-click to edit"/>
          <p:cNvSpPr txBox="1"/>
          <p:nvPr>
            <p:ph type="body" sz="half" idx="4294967295"/>
          </p:nvPr>
        </p:nvSpPr>
        <p:spPr>
          <a:xfrm>
            <a:off x="2209800" y="2667000"/>
            <a:ext cx="6400800" cy="3048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/>
          </a:p>
        </p:txBody>
      </p:sp>
      <p:pic>
        <p:nvPicPr>
          <p:cNvPr id="74" name="C:\Users\marc.harlow\AppData\Local\Microsoft\Windows\Temporary Internet Files\Content.Outlook\9Q81GHVT\100_0412.JPG" descr="C:\Users\marc.harlow\AppData\Local\Microsoft\Windows\Temporary Internet Files\Content.Outlook\9Q81GHVT\100_04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New/Improved…"/>
          <p:cNvSpPr txBox="1"/>
          <p:nvPr/>
        </p:nvSpPr>
        <p:spPr>
          <a:xfrm>
            <a:off x="502919" y="5410200"/>
            <a:ext cx="2956562" cy="1336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solidFill>
                  <a:srgbClr val="FFFFFF"/>
                </a:solidFill>
                <a:latin typeface="Papyrus"/>
                <a:ea typeface="Papyrus"/>
                <a:cs typeface="Papyrus"/>
                <a:sym typeface="Papyrus"/>
              </a:defRPr>
            </a:pPr>
            <a:r>
              <a:t>New/Improved</a:t>
            </a:r>
          </a:p>
          <a:p>
            <a:pPr>
              <a:defRPr sz="3200">
                <a:solidFill>
                  <a:srgbClr val="FFFFFF"/>
                </a:solidFill>
                <a:latin typeface="Papyrus"/>
                <a:ea typeface="Papyrus"/>
                <a:cs typeface="Papyrus"/>
                <a:sym typeface="Papyrus"/>
              </a:defRPr>
            </a:pPr>
            <a:r>
              <a:t> Tree Platform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ree Trimmer Platform"/>
          <p:cNvSpPr txBox="1"/>
          <p:nvPr>
            <p:ph type="title" idx="4294967295"/>
          </p:nvPr>
        </p:nvSpPr>
        <p:spPr>
          <a:xfrm>
            <a:off x="2286000" y="228600"/>
            <a:ext cx="6781800" cy="533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Tree Trimmer Platform</a:t>
            </a:r>
          </a:p>
        </p:txBody>
      </p:sp>
      <p:sp>
        <p:nvSpPr>
          <p:cNvPr id="78" name="Double-click to edit"/>
          <p:cNvSpPr txBox="1"/>
          <p:nvPr>
            <p:ph type="body" sz="half" idx="4294967295"/>
          </p:nvPr>
        </p:nvSpPr>
        <p:spPr>
          <a:xfrm>
            <a:off x="2209800" y="2667000"/>
            <a:ext cx="6400800" cy="3048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/>
          </a:p>
        </p:txBody>
      </p:sp>
      <p:pic>
        <p:nvPicPr>
          <p:cNvPr id="79" name="C:\Users\marc.harlow\AppData\Local\Microsoft\Windows\Temporary Internet Files\Content.Outlook\9Q81GHVT\photo (2).JPG" descr="C:\Users\marc.harlow\AppData\Local\Microsoft\Windows\Temporary Internet Files\Content.Outlook\9Q81GHVT\photo (2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Ready for Delivery"/>
          <p:cNvSpPr txBox="1"/>
          <p:nvPr/>
        </p:nvSpPr>
        <p:spPr>
          <a:xfrm>
            <a:off x="6903719" y="4648200"/>
            <a:ext cx="1965962" cy="14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pPr/>
            <a:r>
              <a:t>Ready for Delivery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C:\Users\marc.harlow\AppData\Local\Microsoft\Windows\Temporary Internet Files\Content.Outlook\9Q81GHVT\IMG_0606.JPG" descr="C:\Users\marc.harlow\AppData\Local\Microsoft\Windows\Temporary Internet Files\Content.Outlook\9Q81GHVT\IMG_06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Before"/>
          <p:cNvSpPr txBox="1"/>
          <p:nvPr/>
        </p:nvSpPr>
        <p:spPr>
          <a:xfrm>
            <a:off x="883919" y="457200"/>
            <a:ext cx="2499362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latin typeface="Stencil"/>
                <a:ea typeface="Stencil"/>
                <a:cs typeface="Stencil"/>
                <a:sym typeface="Stencil"/>
              </a:defRPr>
            </a:lvl1pPr>
          </a:lstStyle>
          <a:p>
            <a:pPr/>
            <a:r>
              <a:t>Before</a:t>
            </a:r>
          </a:p>
        </p:txBody>
      </p:sp>
      <p:sp>
        <p:nvSpPr>
          <p:cNvPr id="84" name="After"/>
          <p:cNvSpPr txBox="1"/>
          <p:nvPr/>
        </p:nvSpPr>
        <p:spPr>
          <a:xfrm>
            <a:off x="5532119" y="428625"/>
            <a:ext cx="2194562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latin typeface="Stencil"/>
                <a:ea typeface="Stencil"/>
                <a:cs typeface="Stencil"/>
                <a:sym typeface="Stencil"/>
              </a:defRPr>
            </a:lvl1pPr>
          </a:lstStyle>
          <a:p>
            <a:pPr/>
            <a:r>
              <a:t>After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C:\Users\marc.harlow\AppData\Local\Microsoft\Windows\Temporary Internet Files\Content.Outlook\9Q81GHVT\IMG_0583 (4).JPG" descr="C:\Users\marc.harlow\AppData\Local\Microsoft\Windows\Temporary Internet Files\Content.Outlook\9Q81GHVT\IMG_0583 (4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REE TRIMMER PLATFORM"/>
          <p:cNvSpPr txBox="1"/>
          <p:nvPr>
            <p:ph type="title" idx="4294967295"/>
          </p:nvPr>
        </p:nvSpPr>
        <p:spPr>
          <a:xfrm>
            <a:off x="2438400" y="152400"/>
            <a:ext cx="6553200" cy="609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r">
              <a:defRPr sz="2000">
                <a:solidFill>
                  <a:srgbClr val="FF6633"/>
                </a:solidFill>
              </a:defRPr>
            </a:lvl1pPr>
          </a:lstStyle>
          <a:p>
            <a:pPr/>
            <a:r>
              <a:t>TREE TRIMMER PLATFORM</a:t>
            </a:r>
          </a:p>
        </p:txBody>
      </p:sp>
      <p:sp>
        <p:nvSpPr>
          <p:cNvPr id="32" name="TREE TRIMMER PLATFORM"/>
          <p:cNvSpPr txBox="1"/>
          <p:nvPr>
            <p:ph type="body" sz="quarter" idx="4294967295"/>
          </p:nvPr>
        </p:nvSpPr>
        <p:spPr>
          <a:xfrm>
            <a:off x="381000" y="1371599"/>
            <a:ext cx="8153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spcBef>
                <a:spcPts val="0"/>
              </a:spcBef>
              <a:defRPr sz="4400"/>
            </a:lvl1pPr>
          </a:lstStyle>
          <a:p>
            <a:pPr/>
            <a:r>
              <a:t>TREE TRIMMER PLATFORM</a:t>
            </a:r>
          </a:p>
        </p:txBody>
      </p:sp>
      <p:sp>
        <p:nvSpPr>
          <p:cNvPr id="33" name="Line"/>
          <p:cNvSpPr/>
          <p:nvPr/>
        </p:nvSpPr>
        <p:spPr>
          <a:xfrm>
            <a:off x="685800" y="2133600"/>
            <a:ext cx="7650163" cy="0"/>
          </a:xfrm>
          <a:prstGeom prst="line">
            <a:avLst/>
          </a:prstGeom>
          <a:ln>
            <a:solidFill>
              <a:srgbClr val="FF663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" name="What is a tree trimmer platform"/>
          <p:cNvSpPr txBox="1"/>
          <p:nvPr/>
        </p:nvSpPr>
        <p:spPr>
          <a:xfrm>
            <a:off x="769619" y="2514600"/>
            <a:ext cx="7785737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800100" indent="-342900">
              <a:lnSpc>
                <a:spcPct val="200000"/>
              </a:lnSpc>
              <a:buSzPct val="100000"/>
              <a:buFont typeface="Arial"/>
              <a:buChar char="•"/>
              <a:defRPr b="1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What is a tree trimmer platform</a:t>
            </a:r>
            <a:r>
              <a:rPr i="1"/>
              <a:t> </a:t>
            </a:r>
          </a:p>
        </p:txBody>
      </p:sp>
      <p:sp>
        <p:nvSpPr>
          <p:cNvPr id="35" name="Where did the idea come from"/>
          <p:cNvSpPr txBox="1"/>
          <p:nvPr/>
        </p:nvSpPr>
        <p:spPr>
          <a:xfrm>
            <a:off x="731519" y="3382962"/>
            <a:ext cx="7757162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800100" indent="-342900">
              <a:lnSpc>
                <a:spcPct val="200000"/>
              </a:lnSpc>
              <a:buSzPct val="100000"/>
              <a:buFont typeface="Arial"/>
              <a:buChar char="•"/>
              <a:defRPr b="1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Where did the idea come from</a:t>
            </a:r>
          </a:p>
        </p:txBody>
      </p:sp>
      <p:sp>
        <p:nvSpPr>
          <p:cNvPr id="36" name="How did we get where we are with the platform"/>
          <p:cNvSpPr txBox="1"/>
          <p:nvPr/>
        </p:nvSpPr>
        <p:spPr>
          <a:xfrm>
            <a:off x="731519" y="4495800"/>
            <a:ext cx="7695249" cy="1089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800100" indent="-342900">
              <a:lnSpc>
                <a:spcPct val="150000"/>
              </a:lnSpc>
              <a:buSzPct val="100000"/>
              <a:buFont typeface="Arial"/>
              <a:buChar char="•"/>
              <a:defRPr b="1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How did we get where we are with the platform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" grpId="2"/>
      <p:bldP build="whole" bldLvl="1" animBg="1" rev="0" advAuto="0" spid="36" grpId="3"/>
      <p:bldP build="whole" bldLvl="1" animBg="1" rev="0" advAuto="0" spid="3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REE TRIMMER PLATFORM"/>
          <p:cNvSpPr txBox="1"/>
          <p:nvPr>
            <p:ph type="title" idx="4294967295"/>
          </p:nvPr>
        </p:nvSpPr>
        <p:spPr>
          <a:xfrm>
            <a:off x="2286000" y="228600"/>
            <a:ext cx="6629400" cy="5334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r">
              <a:defRPr sz="2000">
                <a:solidFill>
                  <a:srgbClr val="FF6633"/>
                </a:solidFill>
              </a:defRPr>
            </a:lvl1pPr>
          </a:lstStyle>
          <a:p>
            <a:pPr/>
            <a:r>
              <a:t>TREE TRIMMER PLATFORM</a:t>
            </a:r>
          </a:p>
        </p:txBody>
      </p:sp>
      <p:sp>
        <p:nvSpPr>
          <p:cNvPr id="39" name="WHAT IS A TREE TRIMMER PLATFORM?…"/>
          <p:cNvSpPr txBox="1"/>
          <p:nvPr>
            <p:ph type="body" idx="4294967295"/>
          </p:nvPr>
        </p:nvSpPr>
        <p:spPr>
          <a:xfrm>
            <a:off x="320675" y="1066800"/>
            <a:ext cx="8382000" cy="533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>
              <a:spcBef>
                <a:spcPts val="900"/>
              </a:spcBef>
              <a:defRPr sz="4000"/>
            </a:pPr>
            <a:r>
              <a:t>WHAT IS A TREE TRIMMER PLATFORM?</a:t>
            </a:r>
          </a:p>
          <a:p>
            <a:pPr marL="0" indent="0" algn="ctr">
              <a:defRPr sz="700"/>
            </a:pP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defRPr sz="2000"/>
            </a:pPr>
            <a:r>
              <a:t> </a:t>
            </a:r>
            <a:r>
              <a:rPr i="1" sz="2800">
                <a:solidFill>
                  <a:srgbClr val="FFFF00"/>
                </a:solidFill>
              </a:rPr>
              <a:t>It is a dump truck attachment that was created about 25 years ago by VDOT.</a:t>
            </a:r>
            <a:endParaRPr i="1" sz="2800">
              <a:solidFill>
                <a:srgbClr val="FFFF0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100"/>
              </a:spcBef>
              <a:defRPr sz="800"/>
            </a:pPr>
            <a:r>
              <a:t> 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defRPr sz="2800"/>
            </a:pPr>
            <a:r>
              <a:t>These platforms would fit on the back of a dump truck and allow maintenance crews to safely and easily access tree limbs needing to be trimmed.</a:t>
            </a:r>
          </a:p>
        </p:txBody>
      </p:sp>
      <p:sp>
        <p:nvSpPr>
          <p:cNvPr id="40" name="Line"/>
          <p:cNvSpPr/>
          <p:nvPr/>
        </p:nvSpPr>
        <p:spPr>
          <a:xfrm>
            <a:off x="762000" y="2362200"/>
            <a:ext cx="7497763" cy="0"/>
          </a:xfrm>
          <a:prstGeom prst="line">
            <a:avLst/>
          </a:prstGeom>
          <a:ln>
            <a:solidFill>
              <a:srgbClr val="FF6633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REE TRIMMER PLATFORM"/>
          <p:cNvSpPr txBox="1"/>
          <p:nvPr>
            <p:ph type="title" idx="4294967295"/>
          </p:nvPr>
        </p:nvSpPr>
        <p:spPr>
          <a:xfrm>
            <a:off x="2286000" y="228600"/>
            <a:ext cx="6629400" cy="5334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r">
              <a:defRPr sz="2000">
                <a:solidFill>
                  <a:srgbClr val="FF6633"/>
                </a:solidFill>
              </a:defRPr>
            </a:lvl1pPr>
          </a:lstStyle>
          <a:p>
            <a:pPr/>
            <a:r>
              <a:t>TREE TRIMMER PLATFORM</a:t>
            </a:r>
          </a:p>
        </p:txBody>
      </p:sp>
      <p:sp>
        <p:nvSpPr>
          <p:cNvPr id="43" name="WHERE  DID THE IDEA FOR…"/>
          <p:cNvSpPr txBox="1"/>
          <p:nvPr>
            <p:ph type="body" idx="4294967295"/>
          </p:nvPr>
        </p:nvSpPr>
        <p:spPr>
          <a:xfrm>
            <a:off x="457200" y="1219200"/>
            <a:ext cx="8229600" cy="42672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>
              <a:defRPr>
                <a:solidFill>
                  <a:srgbClr val="FFFF00"/>
                </a:solidFill>
              </a:defRPr>
            </a:pPr>
            <a:r>
              <a:t>WHERE  DID THE IDEA FOR </a:t>
            </a:r>
          </a:p>
          <a:p>
            <a:pPr marL="0" indent="0" algn="ctr">
              <a:defRPr>
                <a:solidFill>
                  <a:srgbClr val="FFFF00"/>
                </a:solidFill>
              </a:defRPr>
            </a:pPr>
            <a:r>
              <a:t>PLATFORMS COME FROM</a:t>
            </a:r>
          </a:p>
          <a:p>
            <a:pPr marL="0" indent="0">
              <a:defRPr sz="2400"/>
            </a:pPr>
          </a:p>
          <a:p>
            <a:pPr marL="0" indent="0">
              <a:defRPr sz="1200"/>
            </a:pPr>
          </a:p>
          <a:p>
            <a:pPr marL="0" indent="0" algn="ctr">
              <a:lnSpc>
                <a:spcPct val="150000"/>
              </a:lnSpc>
              <a:spcBef>
                <a:spcPts val="700"/>
              </a:spcBef>
              <a:defRPr sz="3200"/>
            </a:pPr>
            <a:r>
              <a:t>VDOT maintenance crews worked together, came up with ideas and designed the first Tree Trimmer Platform.</a:t>
            </a:r>
          </a:p>
        </p:txBody>
      </p:sp>
      <p:sp>
        <p:nvSpPr>
          <p:cNvPr id="44" name="Line"/>
          <p:cNvSpPr/>
          <p:nvPr/>
        </p:nvSpPr>
        <p:spPr>
          <a:xfrm>
            <a:off x="1676400" y="2571750"/>
            <a:ext cx="5791200" cy="0"/>
          </a:xfrm>
          <a:prstGeom prst="line">
            <a:avLst/>
          </a:prstGeom>
          <a:ln w="38100">
            <a:solidFill>
              <a:srgbClr val="FF6633"/>
            </a:solidFill>
          </a:ln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REE TRIMMER PLATFORM"/>
          <p:cNvSpPr txBox="1"/>
          <p:nvPr>
            <p:ph type="title" idx="4294967295"/>
          </p:nvPr>
        </p:nvSpPr>
        <p:spPr>
          <a:xfrm>
            <a:off x="2286000" y="228600"/>
            <a:ext cx="6629400" cy="5334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r">
              <a:defRPr sz="2000">
                <a:solidFill>
                  <a:srgbClr val="FF6633"/>
                </a:solidFill>
              </a:defRPr>
            </a:lvl1pPr>
          </a:lstStyle>
          <a:p>
            <a:pPr/>
            <a:r>
              <a:t>TREE TRIMMER PLATFORM</a:t>
            </a:r>
          </a:p>
        </p:txBody>
      </p:sp>
      <p:sp>
        <p:nvSpPr>
          <p:cNvPr id="47" name="Examples"/>
          <p:cNvSpPr txBox="1"/>
          <p:nvPr>
            <p:ph type="body" idx="4294967295"/>
          </p:nvPr>
        </p:nvSpPr>
        <p:spPr>
          <a:xfrm>
            <a:off x="533400" y="2362200"/>
            <a:ext cx="8077200" cy="3352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spcBef>
                <a:spcPts val="2300"/>
              </a:spcBef>
              <a:defRPr sz="9600"/>
            </a:lvl1pPr>
          </a:lstStyle>
          <a:p>
            <a:pPr/>
            <a:r>
              <a:t>Examples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\\wcs00725\PaShare\PA_Video\KnowledgeBase\DSC00171.jpg" descr="\\wcs00725\PaShare\PA_Video\KnowledgeBase\DSC0017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\\wcs00725\PaShare\PA_Video\KnowledgeBase\DSC00172.jpg" descr="\\wcs00725\PaShare\PA_Video\KnowledgeBase\DSC0017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C:\Users\marc.harlow\AppData\Local\Microsoft\Windows\Temporary Internet Files\Content.Outlook\9Q81GHVT\IMG_0607.JPG" descr="C:\Users\marc.harlow\AppData\Local\Microsoft\Windows\Temporary Internet Files\Content.Outlook\9Q81GHVT\IMG_06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C:\Users\marc.harlow\AppData\Local\Microsoft\Windows\Temporary Internet Files\Content.Outlook\9Q81GHVT\IMG_0616.JPG" descr="C:\Users\marc.harlow\AppData\Local\Microsoft\Windows\Temporary Internet Files\Content.Outlook\9Q81GHVT\IMG_06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0060AA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